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322" r:id="rId4"/>
    <p:sldId id="323" r:id="rId5"/>
    <p:sldId id="264" r:id="rId6"/>
    <p:sldId id="265" r:id="rId7"/>
    <p:sldId id="324" r:id="rId8"/>
    <p:sldId id="325" r:id="rId9"/>
    <p:sldId id="326" r:id="rId10"/>
    <p:sldId id="327" r:id="rId11"/>
    <p:sldId id="303" r:id="rId12"/>
    <p:sldId id="307" r:id="rId13"/>
    <p:sldId id="328" r:id="rId14"/>
    <p:sldId id="306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5F7"/>
    <a:srgbClr val="C198E0"/>
    <a:srgbClr val="DCC5ED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9645" autoAdjust="0"/>
  </p:normalViewPr>
  <p:slideViewPr>
    <p:cSldViewPr snapToGrid="0">
      <p:cViewPr varScale="1">
        <p:scale>
          <a:sx n="87" d="100"/>
          <a:sy n="87" d="100"/>
        </p:scale>
        <p:origin x="52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176181102362205E-2"/>
          <c:y val="4.3227883152322677E-2"/>
          <c:w val="0.96977960958005249"/>
          <c:h val="0.75212096073262413"/>
        </c:manualLayout>
      </c:layout>
      <c:lineChart>
        <c:grouping val="standard"/>
        <c:varyColors val="0"/>
        <c:ser>
          <c:idx val="0"/>
          <c:order val="0"/>
          <c:tx>
            <c:strRef>
              <c:f>'کشوری رعایت پروتکل'!$C$3</c:f>
              <c:strCache>
                <c:ptCount val="1"/>
                <c:pt idx="0">
                  <c:v>میانگین کشوری رعایت پروتکل</c:v>
                </c:pt>
              </c:strCache>
            </c:strRef>
          </c:tx>
          <c:spPr>
            <a:ln w="57150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7A-42AC-83E4-396084B8F0B1}"/>
                </c:ext>
              </c:extLst>
            </c:dLbl>
            <c:dLbl>
              <c:idx val="2"/>
              <c:layout>
                <c:manualLayout>
                  <c:x val="-2.6620370370370412E-2"/>
                  <c:y val="-2.806033280880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E5-4A2F-8E95-10726D9567A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7A-42AC-83E4-396084B8F0B1}"/>
                </c:ext>
              </c:extLst>
            </c:dLbl>
            <c:dLbl>
              <c:idx val="4"/>
              <c:layout>
                <c:manualLayout>
                  <c:x val="-2.8935185185185269E-2"/>
                  <c:y val="-4.4896532494086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5-4A2F-8E95-10726D9567A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E5-4A2F-8E95-10726D9567A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E5-4A2F-8E95-10726D9567A0}"/>
                </c:ext>
              </c:extLst>
            </c:dLbl>
            <c:dLbl>
              <c:idx val="7"/>
              <c:layout>
                <c:manualLayout>
                  <c:x val="-6.6844919786096255E-3"/>
                  <c:y val="-3.928446593232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7A-42AC-83E4-396084B8F0B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E5-4A2F-8E95-10726D9567A0}"/>
                </c:ext>
              </c:extLst>
            </c:dLbl>
            <c:dLbl>
              <c:idx val="9"/>
              <c:layout>
                <c:manualLayout>
                  <c:x val="-1.1140819964349376E-2"/>
                  <c:y val="-3.9284465932325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7A-42AC-83E4-396084B8F0B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E5-4A2F-8E95-10726D9567A0}"/>
                </c:ext>
              </c:extLst>
            </c:dLbl>
            <c:dLbl>
              <c:idx val="11"/>
              <c:layout>
                <c:manualLayout>
                  <c:x val="-6.2500000000000003E-3"/>
                  <c:y val="6.147304171151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E5-4A2F-8E95-10726D9567A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E5-4A2F-8E95-10726D9567A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E5-4A2F-8E95-10726D9567A0}"/>
                </c:ext>
              </c:extLst>
            </c:dLbl>
            <c:dLbl>
              <c:idx val="15"/>
              <c:layout>
                <c:manualLayout>
                  <c:x val="-1.8749999999999999E-2"/>
                  <c:y val="-4.770256577496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E5-4A2F-8E95-10726D9567A0}"/>
                </c:ext>
              </c:extLst>
            </c:dLbl>
            <c:dLbl>
              <c:idx val="16"/>
              <c:layout>
                <c:manualLayout>
                  <c:x val="-3.7499999999999999E-2"/>
                  <c:y val="-5.0508534124092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18-4F2E-8296-D2CBD821511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E5-4A2F-8E95-10726D9567A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E5-4A2F-8E95-10726D9567A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E5-4A2F-8E95-10726D9567A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E5-4A2F-8E95-10726D9567A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E5-4A2F-8E95-10726D9567A0}"/>
                </c:ext>
              </c:extLst>
            </c:dLbl>
            <c:dLbl>
              <c:idx val="22"/>
              <c:layout>
                <c:manualLayout>
                  <c:x val="-1.8750000000000152E-2"/>
                  <c:y val="-3.0866366089684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E5-4A2F-8E95-10726D9567A0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E5-4A2F-8E95-10726D9567A0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EE5-4A2F-8E95-10726D9567A0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EE5-4A2F-8E95-10726D9567A0}"/>
                </c:ext>
              </c:extLst>
            </c:dLbl>
            <c:dLbl>
              <c:idx val="26"/>
              <c:layout>
                <c:manualLayout>
                  <c:x val="-1.9791666666666666E-2"/>
                  <c:y val="5.6350288235556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EE5-4A2F-8E95-10726D9567A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EE5-4A2F-8E95-10726D9567A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EE5-4A2F-8E95-10726D9567A0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EE5-4A2F-8E95-10726D9567A0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EE5-4A2F-8E95-10726D9567A0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EE5-4A2F-8E95-10726D9567A0}"/>
                </c:ext>
              </c:extLst>
            </c:dLbl>
            <c:dLbl>
              <c:idx val="32"/>
              <c:layout>
                <c:manualLayout>
                  <c:x val="-9.3749999999999997E-3"/>
                  <c:y val="-6.147304171151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 dirty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EE5-4A2F-8E95-10726D9567A0}"/>
                </c:ext>
              </c:extLst>
            </c:dLbl>
            <c:dLbl>
              <c:idx val="33"/>
              <c:layout>
                <c:manualLayout>
                  <c:x val="0"/>
                  <c:y val="-1.7929637165858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EE5-4A2F-8E95-10726D9567A0}"/>
                </c:ext>
              </c:extLst>
            </c:dLbl>
            <c:dLbl>
              <c:idx val="34"/>
              <c:layout>
                <c:manualLayout>
                  <c:x val="-5.3124999999999999E-2"/>
                  <c:y val="-1.02455069519193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EE5-4A2F-8E95-10726D9567A0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EE5-4A2F-8E95-10726D9567A0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EE5-4A2F-8E95-10726D9567A0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EE5-4A2F-8E95-10726D9567A0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EE5-4A2F-8E95-10726D9567A0}"/>
                </c:ext>
              </c:extLst>
            </c:dLbl>
            <c:dLbl>
              <c:idx val="39"/>
              <c:layout>
                <c:manualLayout>
                  <c:x val="-3.7499999999999999E-2"/>
                  <c:y val="5.12275347595966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EE5-4A2F-8E95-10726D9567A0}"/>
                </c:ext>
              </c:extLst>
            </c:dLbl>
            <c:dLbl>
              <c:idx val="4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EE5-4A2F-8E95-10726D9567A0}"/>
                </c:ext>
              </c:extLst>
            </c:dLbl>
            <c:dLbl>
              <c:idx val="4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EE5-4A2F-8E95-10726D9567A0}"/>
                </c:ext>
              </c:extLst>
            </c:dLbl>
            <c:dLbl>
              <c:idx val="4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EE5-4A2F-8E95-10726D9567A0}"/>
                </c:ext>
              </c:extLst>
            </c:dLbl>
            <c:dLbl>
              <c:idx val="43"/>
              <c:layout>
                <c:manualLayout>
                  <c:x val="-3.7499999999999999E-2"/>
                  <c:y val="7.4279925401415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EE5-4A2F-8E95-10726D9567A0}"/>
                </c:ext>
              </c:extLst>
            </c:dLbl>
            <c:dLbl>
              <c:idx val="4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EE5-4A2F-8E95-10726D9567A0}"/>
                </c:ext>
              </c:extLst>
            </c:dLbl>
            <c:dLbl>
              <c:idx val="4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EE5-4A2F-8E95-10726D9567A0}"/>
                </c:ext>
              </c:extLst>
            </c:dLbl>
            <c:dLbl>
              <c:idx val="4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4EE5-4A2F-8E95-10726D9567A0}"/>
                </c:ext>
              </c:extLst>
            </c:dLbl>
            <c:dLbl>
              <c:idx val="4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4EE5-4A2F-8E95-10726D9567A0}"/>
                </c:ext>
              </c:extLst>
            </c:dLbl>
            <c:dLbl>
              <c:idx val="4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EE5-4A2F-8E95-10726D9567A0}"/>
                </c:ext>
              </c:extLst>
            </c:dLbl>
            <c:dLbl>
              <c:idx val="4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4EE5-4A2F-8E95-10726D9567A0}"/>
                </c:ext>
              </c:extLst>
            </c:dLbl>
            <c:dLbl>
              <c:idx val="50"/>
              <c:layout>
                <c:manualLayout>
                  <c:x val="-4.2708333333333334E-2"/>
                  <c:y val="-6.4034418449495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EE5-4A2F-8E95-10726D9567A0}"/>
                </c:ext>
              </c:extLst>
            </c:dLbl>
            <c:dLbl>
              <c:idx val="5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4EE5-4A2F-8E95-10726D9567A0}"/>
                </c:ext>
              </c:extLst>
            </c:dLbl>
            <c:dLbl>
              <c:idx val="52"/>
              <c:layout>
                <c:manualLayout>
                  <c:x val="-6.3541666666666663E-2"/>
                  <c:y val="-6.147304171151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4EE5-4A2F-8E95-10726D9567A0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4EE5-4A2F-8E95-10726D9567A0}"/>
                </c:ext>
              </c:extLst>
            </c:dLbl>
            <c:dLbl>
              <c:idx val="54"/>
              <c:layout>
                <c:manualLayout>
                  <c:x val="-4.583333333333333E-2"/>
                  <c:y val="-1.2806883689899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4EE5-4A2F-8E95-10726D9567A0}"/>
                </c:ext>
              </c:extLst>
            </c:dLbl>
            <c:dLbl>
              <c:idx val="5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4EE5-4A2F-8E95-10726D9567A0}"/>
                </c:ext>
              </c:extLst>
            </c:dLbl>
            <c:dLbl>
              <c:idx val="5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4EE5-4A2F-8E95-10726D9567A0}"/>
                </c:ext>
              </c:extLst>
            </c:dLbl>
            <c:dLbl>
              <c:idx val="57"/>
              <c:layout>
                <c:manualLayout>
                  <c:x val="-5.5208333333333331E-2"/>
                  <c:y val="-6.24813287588065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D8-45B5-AC26-BAEA9D43B90E}"/>
                </c:ext>
              </c:extLst>
            </c:dLbl>
            <c:dLbl>
              <c:idx val="58"/>
              <c:layout>
                <c:manualLayout>
                  <c:x val="-3.0208333333333334E-2"/>
                  <c:y val="-3.84205703614383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4EE5-4A2F-8E95-10726D9567A0}"/>
                </c:ext>
              </c:extLst>
            </c:dLbl>
            <c:dLbl>
              <c:idx val="5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D8-45B5-AC26-BAEA9D43B90E}"/>
                </c:ext>
              </c:extLst>
            </c:dLbl>
            <c:dLbl>
              <c:idx val="6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D8-45B5-AC26-BAEA9D43B90E}"/>
                </c:ext>
              </c:extLst>
            </c:dLbl>
            <c:dLbl>
              <c:idx val="6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D8-45B5-AC26-BAEA9D43B90E}"/>
                </c:ext>
              </c:extLst>
            </c:dLbl>
            <c:dLbl>
              <c:idx val="6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D8-45B5-AC26-BAEA9D43B90E}"/>
                </c:ext>
              </c:extLst>
            </c:dLbl>
            <c:dLbl>
              <c:idx val="6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D8-45B5-AC26-BAEA9D43B90E}"/>
                </c:ext>
              </c:extLst>
            </c:dLbl>
            <c:dLbl>
              <c:idx val="6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D8-45B5-AC26-BAEA9D43B90E}"/>
                </c:ext>
              </c:extLst>
            </c:dLbl>
            <c:dLbl>
              <c:idx val="6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D8-45B5-AC26-BAEA9D43B90E}"/>
                </c:ext>
              </c:extLst>
            </c:dLbl>
            <c:dLbl>
              <c:idx val="6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D8-45B5-AC26-BAEA9D43B90E}"/>
                </c:ext>
              </c:extLst>
            </c:dLbl>
            <c:dLbl>
              <c:idx val="6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D8-45B5-AC26-BAEA9D43B90E}"/>
                </c:ext>
              </c:extLst>
            </c:dLbl>
            <c:dLbl>
              <c:idx val="6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D8-45B5-AC26-BAEA9D43B90E}"/>
                </c:ext>
              </c:extLst>
            </c:dLbl>
            <c:dLbl>
              <c:idx val="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D8-45B5-AC26-BAEA9D43B90E}"/>
                </c:ext>
              </c:extLst>
            </c:dLbl>
            <c:dLbl>
              <c:idx val="7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D8-45B5-AC26-BAEA9D43B90E}"/>
                </c:ext>
              </c:extLst>
            </c:dLbl>
            <c:dLbl>
              <c:idx val="71"/>
              <c:layout>
                <c:manualLayout>
                  <c:x val="-6.458333333333334E-2"/>
                  <c:y val="-6.5099659575986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CF-4CF9-B7FB-20D440527B17}"/>
                </c:ext>
              </c:extLst>
            </c:dLbl>
            <c:dLbl>
              <c:idx val="72"/>
              <c:layout>
                <c:manualLayout>
                  <c:x val="-6.5625000000000003E-2"/>
                  <c:y val="4.4267629086067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CF-4CF9-B7FB-20D440527B17}"/>
                </c:ext>
              </c:extLst>
            </c:dLbl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CF-4CF9-B7FB-20D440527B17}"/>
                </c:ext>
              </c:extLst>
            </c:dLbl>
            <c:dLbl>
              <c:idx val="74"/>
              <c:layout>
                <c:manualLayout>
                  <c:x val="-4.791666666666667E-2"/>
                  <c:y val="-7.29113890829341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CF-4CF9-B7FB-20D440527B17}"/>
                </c:ext>
              </c:extLst>
            </c:dLbl>
            <c:dLbl>
              <c:idx val="7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F3-4690-B645-3A17AFF9E7F7}"/>
                </c:ext>
              </c:extLst>
            </c:dLbl>
            <c:dLbl>
              <c:idx val="76"/>
              <c:layout>
                <c:manualLayout>
                  <c:x val="-2.5000000000000001E-2"/>
                  <c:y val="4.4267629086067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F3-4690-B645-3A17AFF9E7F7}"/>
                </c:ext>
              </c:extLst>
            </c:dLbl>
            <c:dLbl>
              <c:idx val="7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25-45B5-A8C4-B2A59564E5E4}"/>
                </c:ext>
              </c:extLst>
            </c:dLbl>
            <c:dLbl>
              <c:idx val="7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25-45B5-A8C4-B2A59564E5E4}"/>
                </c:ext>
              </c:extLst>
            </c:dLbl>
            <c:dLbl>
              <c:idx val="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25-45B5-A8C4-B2A59564E5E4}"/>
                </c:ext>
              </c:extLst>
            </c:dLbl>
            <c:dLbl>
              <c:idx val="8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25-45B5-A8C4-B2A59564E5E4}"/>
                </c:ext>
              </c:extLst>
            </c:dLbl>
            <c:dLbl>
              <c:idx val="8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C5-4985-AD97-9A858E688352}"/>
                </c:ext>
              </c:extLst>
            </c:dLbl>
            <c:dLbl>
              <c:idx val="8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53-457E-8EB9-DE86FA0ACAF3}"/>
                </c:ext>
              </c:extLst>
            </c:dLbl>
            <c:dLbl>
              <c:idx val="8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EC-434F-A5B2-BCF85167281A}"/>
                </c:ext>
              </c:extLst>
            </c:dLbl>
            <c:dLbl>
              <c:idx val="84"/>
              <c:layout>
                <c:manualLayout>
                  <c:x val="-4.791666666666667E-2"/>
                  <c:y val="5.46833367745485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EC-434F-A5B2-BCF85167281A}"/>
                </c:ext>
              </c:extLst>
            </c:dLbl>
            <c:dLbl>
              <c:idx val="8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01-49BE-82FB-23DA6DFA2E10}"/>
                </c:ext>
              </c:extLst>
            </c:dLbl>
            <c:dLbl>
              <c:idx val="8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35-4F20-894C-7D42070D8B14}"/>
                </c:ext>
              </c:extLst>
            </c:dLbl>
            <c:dLbl>
              <c:idx val="87"/>
              <c:layout>
                <c:manualLayout>
                  <c:x val="-5.5208333333333331E-2"/>
                  <c:y val="-3.38517163599337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39-4CCC-BA44-CDDA9E76E2D3}"/>
                </c:ext>
              </c:extLst>
            </c:dLbl>
            <c:dLbl>
              <c:idx val="8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A-4DF0-BCC9-4B26B07FCCEA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C5-4015-AA3B-C5BD4DAACBF3}"/>
                </c:ext>
              </c:extLst>
            </c:dLbl>
            <c:dLbl>
              <c:idx val="90"/>
              <c:layout>
                <c:manualLayout>
                  <c:x val="-5.7291666666666664E-2"/>
                  <c:y val="4.94755854491339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62-4976-800D-75CF0D984805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18-48C1-BA2B-F2EAC2C31275}"/>
                </c:ext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10-4174-84F0-306A5A7DF27A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10-4174-84F0-306A5A7DF27A}"/>
                </c:ext>
              </c:extLst>
            </c:dLbl>
            <c:dLbl>
              <c:idx val="9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10-4174-84F0-306A5A7DF27A}"/>
                </c:ext>
              </c:extLst>
            </c:dLbl>
            <c:dLbl>
              <c:idx val="9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10-4174-84F0-306A5A7DF27A}"/>
                </c:ext>
              </c:extLst>
            </c:dLbl>
            <c:dLbl>
              <c:idx val="96"/>
              <c:layout>
                <c:manualLayout>
                  <c:x val="-5.8333333333333334E-2"/>
                  <c:y val="-7.55153672644675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10-4174-84F0-306A5A7DF27A}"/>
                </c:ext>
              </c:extLst>
            </c:dLbl>
            <c:dLbl>
              <c:idx val="9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10-4174-84F0-306A5A7DF27A}"/>
                </c:ext>
              </c:extLst>
            </c:dLbl>
            <c:dLbl>
              <c:idx val="9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10-4174-84F0-306A5A7DF27A}"/>
                </c:ext>
              </c:extLst>
            </c:dLbl>
            <c:dLbl>
              <c:idx val="9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D9-408A-837A-E202A09B025E}"/>
                </c:ext>
              </c:extLst>
            </c:dLbl>
            <c:dLbl>
              <c:idx val="100"/>
              <c:layout>
                <c:manualLayout>
                  <c:x val="-2.5000000000000001E-2"/>
                  <c:y val="-6.50994545383341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90-4674-AAFC-0A975676AAC3}"/>
                </c:ext>
              </c:extLst>
            </c:dLbl>
            <c:dLbl>
              <c:idx val="101"/>
              <c:layout>
                <c:manualLayout>
                  <c:x val="-5.3124999999999999E-2"/>
                  <c:y val="-3.12477381784003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29-4CF1-AFCC-924960115253}"/>
                </c:ext>
              </c:extLst>
            </c:dLbl>
            <c:dLbl>
              <c:idx val="10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AC-4682-897C-88C796D19F86}"/>
                </c:ext>
              </c:extLst>
            </c:dLbl>
            <c:dLbl>
              <c:idx val="103"/>
              <c:layout>
                <c:manualLayout>
                  <c:x val="-4.791666666666667E-2"/>
                  <c:y val="2.6039781815333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F2-407E-B639-E40CE2FD291B}"/>
                </c:ext>
              </c:extLst>
            </c:dLbl>
            <c:dLbl>
              <c:idx val="10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E0-43F3-BE8B-C27E15562D4C}"/>
                </c:ext>
              </c:extLst>
            </c:dLbl>
            <c:dLbl>
              <c:idx val="10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E0-43F3-BE8B-C27E15562D4C}"/>
                </c:ext>
              </c:extLst>
            </c:dLbl>
            <c:dLbl>
              <c:idx val="10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74-4BFD-BD5C-4E6B5E306453}"/>
                </c:ext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74-4BFD-BD5C-4E6B5E306453}"/>
                </c:ext>
              </c:extLst>
            </c:dLbl>
            <c:dLbl>
              <c:idx val="10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74-4BFD-BD5C-4E6B5E306453}"/>
                </c:ext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BD-48AC-8778-806F3D156EF9}"/>
                </c:ext>
              </c:extLst>
            </c:dLbl>
            <c:dLbl>
              <c:idx val="110"/>
              <c:layout>
                <c:manualLayout>
                  <c:x val="-4.791666666666667E-2"/>
                  <c:y val="-8.07233236275343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rgbClr val="ED7D31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5A-414E-B3AC-4E7ADF135472}"/>
                </c:ext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94-4CBC-89DB-971CCCD0C84B}"/>
                </c:ext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5A-414E-B3AC-4E7ADF135472}"/>
                </c:ext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5A-414E-B3AC-4E7ADF135472}"/>
                </c:ext>
              </c:extLst>
            </c:dLbl>
            <c:dLbl>
              <c:idx val="114"/>
              <c:layout>
                <c:manualLayout>
                  <c:x val="0"/>
                  <c:y val="-4.6871607267600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06-4857-A612-B983993CB899}"/>
                </c:ext>
              </c:extLst>
            </c:dLbl>
            <c:dLbl>
              <c:idx val="115"/>
              <c:layout>
                <c:manualLayout>
                  <c:x val="0"/>
                  <c:y val="8.59312799906010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06-4857-A612-B983993CB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'کشوری رعایت پروتکل'!$B$4:$B$119</c:f>
              <c:strCache>
                <c:ptCount val="116"/>
                <c:pt idx="0">
                  <c:v>تا 27 اردیبهشت 1399</c:v>
                </c:pt>
                <c:pt idx="1">
                  <c:v> تا 15 خرداد </c:v>
                </c:pt>
                <c:pt idx="2">
                  <c:v> تا 21 خرداد </c:v>
                </c:pt>
                <c:pt idx="3">
                  <c:v> تا 4 تیرماه </c:v>
                </c:pt>
                <c:pt idx="4">
                  <c:v> تا 1 مرداد</c:v>
                </c:pt>
                <c:pt idx="5">
                  <c:v> تا 7 مرداد</c:v>
                </c:pt>
                <c:pt idx="6">
                  <c:v> تا 14 مرداد</c:v>
                </c:pt>
                <c:pt idx="7">
                  <c:v> تا 28 مرداد</c:v>
                </c:pt>
                <c:pt idx="8">
                  <c:v> تا 11 شهریور</c:v>
                </c:pt>
                <c:pt idx="9">
                  <c:v> تا 17شهریور</c:v>
                </c:pt>
                <c:pt idx="10">
                  <c:v>تا 25 شهریور</c:v>
                </c:pt>
                <c:pt idx="11">
                  <c:v>تا 31 شهریور</c:v>
                </c:pt>
                <c:pt idx="12">
                  <c:v>تا 9 مهر</c:v>
                </c:pt>
                <c:pt idx="13">
                  <c:v>تا 16 مهر</c:v>
                </c:pt>
                <c:pt idx="14">
                  <c:v>تا 30 مهر</c:v>
                </c:pt>
                <c:pt idx="15">
                  <c:v>تا 7 آبان</c:v>
                </c:pt>
                <c:pt idx="16">
                  <c:v>تا 14 آبان </c:v>
                </c:pt>
                <c:pt idx="17">
                  <c:v>تا 18 آبان</c:v>
                </c:pt>
                <c:pt idx="18">
                  <c:v>تا 25 آبان</c:v>
                </c:pt>
                <c:pt idx="19">
                  <c:v>تا 5 آذر</c:v>
                </c:pt>
                <c:pt idx="20">
                  <c:v>تا 12 آذر</c:v>
                </c:pt>
                <c:pt idx="21">
                  <c:v>تا 19 آذر</c:v>
                </c:pt>
                <c:pt idx="22">
                  <c:v>تا 26 آذر</c:v>
                </c:pt>
                <c:pt idx="23">
                  <c:v>تا 3 دی</c:v>
                </c:pt>
                <c:pt idx="24">
                  <c:v>تا 10 دی</c:v>
                </c:pt>
                <c:pt idx="25">
                  <c:v>تا 17 دی</c:v>
                </c:pt>
                <c:pt idx="26">
                  <c:v> تا 24 دی</c:v>
                </c:pt>
                <c:pt idx="27">
                  <c:v>تا 1 بهمن</c:v>
                </c:pt>
                <c:pt idx="28">
                  <c:v>تا 8 بهمن</c:v>
                </c:pt>
                <c:pt idx="29">
                  <c:v>تا 15 بهمن</c:v>
                </c:pt>
                <c:pt idx="30">
                  <c:v>تا 22 بهمن</c:v>
                </c:pt>
                <c:pt idx="31">
                  <c:v>تا 29 بهمن</c:v>
                </c:pt>
                <c:pt idx="32">
                  <c:v>تا 6 اسفند</c:v>
                </c:pt>
                <c:pt idx="33">
                  <c:v>تا 13 اسفند</c:v>
                </c:pt>
                <c:pt idx="34">
                  <c:v>تا 20 اسفند</c:v>
                </c:pt>
                <c:pt idx="35">
                  <c:v>تا 27 اسفند</c:v>
                </c:pt>
                <c:pt idx="36">
                  <c:v>تا 4 فروردین</c:v>
                </c:pt>
                <c:pt idx="37">
                  <c:v>تا 11 فروردین</c:v>
                </c:pt>
                <c:pt idx="38">
                  <c:v>تا 18 فروردین</c:v>
                </c:pt>
                <c:pt idx="39">
                  <c:v>تا 25 فروردین</c:v>
                </c:pt>
                <c:pt idx="40">
                  <c:v>تا 1 اردیبهشت</c:v>
                </c:pt>
                <c:pt idx="41">
                  <c:v>تا 8 اردیبهشت</c:v>
                </c:pt>
                <c:pt idx="42">
                  <c:v>تا 15 اردیبهشت</c:v>
                </c:pt>
                <c:pt idx="43">
                  <c:v>تا 22 اردیبهشت</c:v>
                </c:pt>
                <c:pt idx="44">
                  <c:v>تا 29 اردیبهشت</c:v>
                </c:pt>
                <c:pt idx="45">
                  <c:v>تا 5 خرداد</c:v>
                </c:pt>
                <c:pt idx="46">
                  <c:v>تا 12 خرداد</c:v>
                </c:pt>
                <c:pt idx="47">
                  <c:v>تا 19 خرداد</c:v>
                </c:pt>
                <c:pt idx="48">
                  <c:v>تا 26 خرداد</c:v>
                </c:pt>
                <c:pt idx="49">
                  <c:v>تا 2 تیر</c:v>
                </c:pt>
                <c:pt idx="50">
                  <c:v>تا 9 تیر</c:v>
                </c:pt>
                <c:pt idx="51">
                  <c:v>تا 16 تیر</c:v>
                </c:pt>
                <c:pt idx="52">
                  <c:v>تا 23 تیر</c:v>
                </c:pt>
                <c:pt idx="53">
                  <c:v>تا 30 تیر</c:v>
                </c:pt>
                <c:pt idx="54">
                  <c:v>تا 6 مرداد</c:v>
                </c:pt>
                <c:pt idx="55">
                  <c:v>تا 12 مرداد</c:v>
                </c:pt>
                <c:pt idx="56">
                  <c:v>تا 20 مرداد</c:v>
                </c:pt>
                <c:pt idx="57">
                  <c:v>تا 27 مرداد</c:v>
                </c:pt>
                <c:pt idx="58">
                  <c:v>تا 3 شهریور</c:v>
                </c:pt>
                <c:pt idx="59">
                  <c:v>تا 10 شهریور</c:v>
                </c:pt>
                <c:pt idx="60">
                  <c:v>تا 17شهریور</c:v>
                </c:pt>
                <c:pt idx="61">
                  <c:v>تا 24 شهریور</c:v>
                </c:pt>
                <c:pt idx="62">
                  <c:v>تا 31 شهریور</c:v>
                </c:pt>
                <c:pt idx="63">
                  <c:v>تا 7 مهر</c:v>
                </c:pt>
                <c:pt idx="64">
                  <c:v>تا 14 مهر</c:v>
                </c:pt>
                <c:pt idx="65">
                  <c:v>تا 21 مهر</c:v>
                </c:pt>
                <c:pt idx="66">
                  <c:v>تا 28 مهر</c:v>
                </c:pt>
                <c:pt idx="67">
                  <c:v>تا 5 آبان</c:v>
                </c:pt>
                <c:pt idx="68">
                  <c:v>تا 12 آبان</c:v>
                </c:pt>
                <c:pt idx="69">
                  <c:v>تا 19 آبان</c:v>
                </c:pt>
                <c:pt idx="70">
                  <c:v>تا 26 آبان</c:v>
                </c:pt>
                <c:pt idx="71">
                  <c:v>تا 3 آذر</c:v>
                </c:pt>
                <c:pt idx="72">
                  <c:v>تا 10 آدر</c:v>
                </c:pt>
                <c:pt idx="73">
                  <c:v>تا 17 آذر</c:v>
                </c:pt>
                <c:pt idx="74">
                  <c:v>تا 24 آذر</c:v>
                </c:pt>
                <c:pt idx="75">
                  <c:v>تا 1 دی</c:v>
                </c:pt>
                <c:pt idx="76">
                  <c:v>تا 8 دی</c:v>
                </c:pt>
                <c:pt idx="77">
                  <c:v>تا 15 دی</c:v>
                </c:pt>
                <c:pt idx="78">
                  <c:v>تا 22 دی</c:v>
                </c:pt>
                <c:pt idx="79">
                  <c:v>تا 29 دی</c:v>
                </c:pt>
                <c:pt idx="80">
                  <c:v>تا 6 بهمن</c:v>
                </c:pt>
                <c:pt idx="81">
                  <c:v>تا 13 بهمن</c:v>
                </c:pt>
                <c:pt idx="82">
                  <c:v>تا 20 بهمن</c:v>
                </c:pt>
                <c:pt idx="83">
                  <c:v>تا 27 بهمن</c:v>
                </c:pt>
                <c:pt idx="84">
                  <c:v>تا 4 اسفند</c:v>
                </c:pt>
                <c:pt idx="85">
                  <c:v>تا 11 اسفند</c:v>
                </c:pt>
                <c:pt idx="86">
                  <c:v>تا 18 اسفند</c:v>
                </c:pt>
                <c:pt idx="87">
                  <c:v>تا 25 اسفند</c:v>
                </c:pt>
                <c:pt idx="88">
                  <c:v>تا 3 فروردین</c:v>
                </c:pt>
                <c:pt idx="89">
                  <c:v>تا 10 فروردین</c:v>
                </c:pt>
                <c:pt idx="90">
                  <c:v>تا 17 فروردین</c:v>
                </c:pt>
                <c:pt idx="91">
                  <c:v>تا 24 فروردین</c:v>
                </c:pt>
                <c:pt idx="92">
                  <c:v>تا 31 فروردین</c:v>
                </c:pt>
                <c:pt idx="93">
                  <c:v>تا 7 اردیبهشت</c:v>
                </c:pt>
                <c:pt idx="94">
                  <c:v>تا 14 اردیبهشت</c:v>
                </c:pt>
                <c:pt idx="95">
                  <c:v>تا 21 اردیبهشت</c:v>
                </c:pt>
                <c:pt idx="96">
                  <c:v>تا 28 اردیبهشت</c:v>
                </c:pt>
                <c:pt idx="97">
                  <c:v>تا 4 خرداد</c:v>
                </c:pt>
                <c:pt idx="98">
                  <c:v>تا 11 خرداد</c:v>
                </c:pt>
                <c:pt idx="99">
                  <c:v>تا 18 خرداد</c:v>
                </c:pt>
                <c:pt idx="100">
                  <c:v>تا 25 خرداد</c:v>
                </c:pt>
                <c:pt idx="101">
                  <c:v>تا 1 تیر</c:v>
                </c:pt>
                <c:pt idx="102">
                  <c:v>تا 8 تیر</c:v>
                </c:pt>
                <c:pt idx="103">
                  <c:v>تا 15 تیر</c:v>
                </c:pt>
                <c:pt idx="104">
                  <c:v>تا 22 تیر</c:v>
                </c:pt>
                <c:pt idx="105">
                  <c:v>تا 29 تیر</c:v>
                </c:pt>
                <c:pt idx="106">
                  <c:v>تا 5 مرداد</c:v>
                </c:pt>
                <c:pt idx="107">
                  <c:v>تا 12 مرداد</c:v>
                </c:pt>
                <c:pt idx="108">
                  <c:v>تا 19 مرداد</c:v>
                </c:pt>
                <c:pt idx="109">
                  <c:v>تا 26 مرداد</c:v>
                </c:pt>
                <c:pt idx="110">
                  <c:v>تا 2 شهریور</c:v>
                </c:pt>
                <c:pt idx="111">
                  <c:v>تا 9 شهریور</c:v>
                </c:pt>
                <c:pt idx="112">
                  <c:v>تا 16 شهریور</c:v>
                </c:pt>
                <c:pt idx="113">
                  <c:v>تا 23 شهریور</c:v>
                </c:pt>
                <c:pt idx="114">
                  <c:v>تا 30 شهریور</c:v>
                </c:pt>
                <c:pt idx="115">
                  <c:v>تا 6 مهر</c:v>
                </c:pt>
              </c:strCache>
            </c:strRef>
          </c:cat>
          <c:val>
            <c:numRef>
              <c:f>'کشوری رعایت پروتکل'!$C$4:$C$119</c:f>
              <c:numCache>
                <c:formatCode>General</c:formatCode>
                <c:ptCount val="116"/>
                <c:pt idx="0">
                  <c:v>77.569999999999993</c:v>
                </c:pt>
                <c:pt idx="1">
                  <c:v>22.66</c:v>
                </c:pt>
                <c:pt idx="2">
                  <c:v>17.59</c:v>
                </c:pt>
                <c:pt idx="3">
                  <c:v>26.36</c:v>
                </c:pt>
                <c:pt idx="4">
                  <c:v>45.01</c:v>
                </c:pt>
                <c:pt idx="5">
                  <c:v>51.81</c:v>
                </c:pt>
                <c:pt idx="6">
                  <c:v>81.81</c:v>
                </c:pt>
                <c:pt idx="7">
                  <c:v>81.040000000000006</c:v>
                </c:pt>
                <c:pt idx="8">
                  <c:v>80.430000000000007</c:v>
                </c:pt>
                <c:pt idx="9">
                  <c:v>68.12</c:v>
                </c:pt>
                <c:pt idx="10">
                  <c:v>62.35</c:v>
                </c:pt>
                <c:pt idx="11">
                  <c:v>61.85</c:v>
                </c:pt>
                <c:pt idx="12">
                  <c:v>60.39</c:v>
                </c:pt>
                <c:pt idx="13">
                  <c:v>42.2</c:v>
                </c:pt>
                <c:pt idx="14">
                  <c:v>57.76</c:v>
                </c:pt>
                <c:pt idx="15">
                  <c:v>58.9</c:v>
                </c:pt>
                <c:pt idx="16">
                  <c:v>78.319999999999993</c:v>
                </c:pt>
                <c:pt idx="17">
                  <c:v>79.36</c:v>
                </c:pt>
                <c:pt idx="18">
                  <c:v>79.19</c:v>
                </c:pt>
                <c:pt idx="19">
                  <c:v>78.41</c:v>
                </c:pt>
                <c:pt idx="20">
                  <c:v>78.459999999999994</c:v>
                </c:pt>
                <c:pt idx="21">
                  <c:v>82.52</c:v>
                </c:pt>
                <c:pt idx="22">
                  <c:v>82.85</c:v>
                </c:pt>
                <c:pt idx="23">
                  <c:v>82.31</c:v>
                </c:pt>
                <c:pt idx="24">
                  <c:v>83.34</c:v>
                </c:pt>
                <c:pt idx="25">
                  <c:v>82.78</c:v>
                </c:pt>
                <c:pt idx="26">
                  <c:v>83.68</c:v>
                </c:pt>
                <c:pt idx="27">
                  <c:v>83.88</c:v>
                </c:pt>
                <c:pt idx="28">
                  <c:v>80.739999999999995</c:v>
                </c:pt>
                <c:pt idx="29">
                  <c:v>83.5</c:v>
                </c:pt>
                <c:pt idx="30">
                  <c:v>74.930000000000007</c:v>
                </c:pt>
                <c:pt idx="31">
                  <c:v>83.26</c:v>
                </c:pt>
                <c:pt idx="32">
                  <c:v>78.290000000000006</c:v>
                </c:pt>
                <c:pt idx="33">
                  <c:v>71.760000000000005</c:v>
                </c:pt>
                <c:pt idx="34">
                  <c:v>60.42</c:v>
                </c:pt>
                <c:pt idx="35">
                  <c:v>59.85</c:v>
                </c:pt>
                <c:pt idx="36">
                  <c:v>57.88</c:v>
                </c:pt>
                <c:pt idx="37">
                  <c:v>55.23</c:v>
                </c:pt>
                <c:pt idx="38">
                  <c:v>58.17</c:v>
                </c:pt>
                <c:pt idx="39">
                  <c:v>58.58</c:v>
                </c:pt>
                <c:pt idx="40">
                  <c:v>61.42</c:v>
                </c:pt>
                <c:pt idx="41">
                  <c:v>61.09</c:v>
                </c:pt>
                <c:pt idx="42">
                  <c:v>62.2</c:v>
                </c:pt>
                <c:pt idx="43">
                  <c:v>64.86</c:v>
                </c:pt>
                <c:pt idx="44" formatCode="0.00">
                  <c:v>67.090486774239523</c:v>
                </c:pt>
                <c:pt idx="45">
                  <c:v>71.069999999999993</c:v>
                </c:pt>
                <c:pt idx="46">
                  <c:v>70.23</c:v>
                </c:pt>
                <c:pt idx="47">
                  <c:v>70.34</c:v>
                </c:pt>
                <c:pt idx="48">
                  <c:v>70.209999999999994</c:v>
                </c:pt>
                <c:pt idx="49">
                  <c:v>70.63</c:v>
                </c:pt>
                <c:pt idx="50">
                  <c:v>69.260000000000005</c:v>
                </c:pt>
                <c:pt idx="51">
                  <c:v>65.87</c:v>
                </c:pt>
                <c:pt idx="52">
                  <c:v>47.95</c:v>
                </c:pt>
                <c:pt idx="53">
                  <c:v>44.49</c:v>
                </c:pt>
                <c:pt idx="54">
                  <c:v>39.22</c:v>
                </c:pt>
                <c:pt idx="55">
                  <c:v>38.89</c:v>
                </c:pt>
                <c:pt idx="56">
                  <c:v>38.47</c:v>
                </c:pt>
                <c:pt idx="57">
                  <c:v>39.020000000000003</c:v>
                </c:pt>
                <c:pt idx="58">
                  <c:v>65.510000000000005</c:v>
                </c:pt>
                <c:pt idx="59">
                  <c:v>39.909999999999997</c:v>
                </c:pt>
                <c:pt idx="60">
                  <c:v>41.69</c:v>
                </c:pt>
                <c:pt idx="61">
                  <c:v>41.47</c:v>
                </c:pt>
                <c:pt idx="62">
                  <c:v>45.48</c:v>
                </c:pt>
                <c:pt idx="63">
                  <c:v>45.89</c:v>
                </c:pt>
                <c:pt idx="64">
                  <c:v>45.48</c:v>
                </c:pt>
                <c:pt idx="65">
                  <c:v>45.97</c:v>
                </c:pt>
                <c:pt idx="66">
                  <c:v>45.19</c:v>
                </c:pt>
                <c:pt idx="67">
                  <c:v>45.53</c:v>
                </c:pt>
                <c:pt idx="68">
                  <c:v>46.08</c:v>
                </c:pt>
                <c:pt idx="69">
                  <c:v>47.02</c:v>
                </c:pt>
                <c:pt idx="70">
                  <c:v>47.43</c:v>
                </c:pt>
                <c:pt idx="71">
                  <c:v>47.83</c:v>
                </c:pt>
                <c:pt idx="72">
                  <c:v>46.46</c:v>
                </c:pt>
                <c:pt idx="73">
                  <c:v>48.16</c:v>
                </c:pt>
                <c:pt idx="74">
                  <c:v>48.82</c:v>
                </c:pt>
                <c:pt idx="75">
                  <c:v>47.33</c:v>
                </c:pt>
                <c:pt idx="76">
                  <c:v>47.42</c:v>
                </c:pt>
                <c:pt idx="77">
                  <c:v>49.5</c:v>
                </c:pt>
                <c:pt idx="78">
                  <c:v>59.74</c:v>
                </c:pt>
                <c:pt idx="79">
                  <c:v>58.8</c:v>
                </c:pt>
                <c:pt idx="80">
                  <c:v>58.89</c:v>
                </c:pt>
                <c:pt idx="81">
                  <c:v>57.95</c:v>
                </c:pt>
                <c:pt idx="82">
                  <c:v>57.71</c:v>
                </c:pt>
                <c:pt idx="83">
                  <c:v>57.12</c:v>
                </c:pt>
                <c:pt idx="84">
                  <c:v>57.64</c:v>
                </c:pt>
                <c:pt idx="85">
                  <c:v>58.31</c:v>
                </c:pt>
                <c:pt idx="86">
                  <c:v>58.65</c:v>
                </c:pt>
                <c:pt idx="87">
                  <c:v>58.7</c:v>
                </c:pt>
                <c:pt idx="88">
                  <c:v>52.04</c:v>
                </c:pt>
                <c:pt idx="89">
                  <c:v>51.53</c:v>
                </c:pt>
                <c:pt idx="90">
                  <c:v>51.62</c:v>
                </c:pt>
                <c:pt idx="91">
                  <c:v>51.79</c:v>
                </c:pt>
                <c:pt idx="92">
                  <c:v>51.81</c:v>
                </c:pt>
                <c:pt idx="93">
                  <c:v>51.56</c:v>
                </c:pt>
                <c:pt idx="94">
                  <c:v>51.66</c:v>
                </c:pt>
                <c:pt idx="95">
                  <c:v>51.29</c:v>
                </c:pt>
                <c:pt idx="96">
                  <c:v>50.54</c:v>
                </c:pt>
                <c:pt idx="97">
                  <c:v>50.34</c:v>
                </c:pt>
                <c:pt idx="98">
                  <c:v>50.25</c:v>
                </c:pt>
                <c:pt idx="99">
                  <c:v>49.66</c:v>
                </c:pt>
                <c:pt idx="100">
                  <c:v>48.7</c:v>
                </c:pt>
                <c:pt idx="101">
                  <c:v>40.520000000000003</c:v>
                </c:pt>
                <c:pt idx="102">
                  <c:v>37.29</c:v>
                </c:pt>
                <c:pt idx="103">
                  <c:v>36.450000000000003</c:v>
                </c:pt>
                <c:pt idx="104">
                  <c:v>35.67</c:v>
                </c:pt>
                <c:pt idx="105">
                  <c:v>35.799999999999997</c:v>
                </c:pt>
                <c:pt idx="106">
                  <c:v>34.21</c:v>
                </c:pt>
                <c:pt idx="107">
                  <c:v>35.380000000000003</c:v>
                </c:pt>
                <c:pt idx="108">
                  <c:v>33.94</c:v>
                </c:pt>
                <c:pt idx="109">
                  <c:v>33.049999999999997</c:v>
                </c:pt>
                <c:pt idx="110">
                  <c:v>33.770000000000003</c:v>
                </c:pt>
                <c:pt idx="111">
                  <c:v>31.18</c:v>
                </c:pt>
                <c:pt idx="112">
                  <c:v>31.97</c:v>
                </c:pt>
                <c:pt idx="113">
                  <c:v>31.17</c:v>
                </c:pt>
                <c:pt idx="114">
                  <c:v>33.56</c:v>
                </c:pt>
                <c:pt idx="115">
                  <c:v>33.020000000000003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B57A-42AC-83E4-396084B8F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436912"/>
        <c:axId val="199437304"/>
      </c:lineChart>
      <c:catAx>
        <c:axId val="19943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99437304"/>
        <c:crosses val="autoZero"/>
        <c:auto val="1"/>
        <c:lblAlgn val="ctr"/>
        <c:lblOffset val="100"/>
        <c:noMultiLvlLbl val="0"/>
      </c:catAx>
      <c:valAx>
        <c:axId val="1994373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369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sz="2000" b="1" i="0" u="none" strike="noStrike" kern="1200" baseline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a-IR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درصد رعایت پروتکل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فاصله</a:t>
            </a:r>
            <a:r>
              <a:rPr lang="fa-IR" sz="20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گذاری در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اماکن 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عمومی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 </a:t>
            </a:r>
            <a:r>
              <a:rPr lang="fa-IR" sz="2000" b="1" i="0" u="none" strike="noStrike" kern="1200" baseline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–23 شهریور تا 6 مهر 1401</a:t>
            </a:r>
            <a:endParaRPr lang="fa-IR" sz="2000" b="1" i="0" u="none" strike="noStrike" kern="1200" baseline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892415580058694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65864649465578"/>
          <c:y val="8.5431628354066452E-2"/>
          <c:w val="0.80665455287588705"/>
          <c:h val="0.8605122298669414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استانی!$BG$1</c:f>
              <c:strCache>
                <c:ptCount val="1"/>
                <c:pt idx="0">
                  <c:v>تا 30 شهریور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استانی!$S$2:$S$23</c:f>
              <c:strCache>
                <c:ptCount val="22"/>
                <c:pt idx="0">
                  <c:v> پایانه های مسافربری درون شهری(مترو، تاکسی و اتوبوس)</c:v>
                </c:pt>
                <c:pt idx="1">
                  <c:v> استخرهای شنا و مراکز تفریحی آبی</c:v>
                </c:pt>
                <c:pt idx="2">
                  <c:v> پاساژها</c:v>
                </c:pt>
                <c:pt idx="3">
                  <c:v> مراکز ورزشی</c:v>
                </c:pt>
                <c:pt idx="4">
                  <c:v>مراکز تفریحی (شهربازی و ...) ها</c:v>
                </c:pt>
                <c:pt idx="5">
                  <c:v>پایانه مسافر بری برون شهری(زمینی، ریلی و دریایی)</c:v>
                </c:pt>
                <c:pt idx="6">
                  <c:v> نانوایی ها</c:v>
                </c:pt>
                <c:pt idx="7">
                  <c:v>میانگین</c:v>
                </c:pt>
                <c:pt idx="8">
                  <c:v> مهدکودک</c:v>
                </c:pt>
                <c:pt idx="9">
                  <c:v> بانک ها</c:v>
                </c:pt>
                <c:pt idx="10">
                  <c:v> رستوران ها</c:v>
                </c:pt>
                <c:pt idx="11">
                  <c:v> مدارس</c:v>
                </c:pt>
                <c:pt idx="12">
                  <c:v> پیشخوان و پلیس+10</c:v>
                </c:pt>
                <c:pt idx="13">
                  <c:v> تالارهای پذیرایی</c:v>
                </c:pt>
                <c:pt idx="14">
                  <c:v> فروشگاه های زنجیره ای</c:v>
                </c:pt>
                <c:pt idx="15">
                  <c:v> هتل ها و مراکز اقامتی</c:v>
                </c:pt>
                <c:pt idx="16">
                  <c:v> کارگاه ها و صنایع کوچک (زیر 25 نفر)</c:v>
                </c:pt>
                <c:pt idx="17">
                  <c:v> استادیوم</c:v>
                </c:pt>
                <c:pt idx="18">
                  <c:v> سالن سینما و تئاتر</c:v>
                </c:pt>
                <c:pt idx="19">
                  <c:v> دانشگاه</c:v>
                </c:pt>
                <c:pt idx="20">
                  <c:v>ادارات و سازمان ها </c:v>
                </c:pt>
                <c:pt idx="21">
                  <c:v>فرودگاه ها</c:v>
                </c:pt>
              </c:strCache>
            </c:strRef>
          </c:cat>
          <c:val>
            <c:numRef>
              <c:f>استانی!$BG$2:$BG$23</c:f>
              <c:numCache>
                <c:formatCode>0.00</c:formatCode>
                <c:ptCount val="22"/>
                <c:pt idx="0">
                  <c:v>26.63716814159292</c:v>
                </c:pt>
                <c:pt idx="1">
                  <c:v>25.287356321839084</c:v>
                </c:pt>
                <c:pt idx="2">
                  <c:v>28.97058823529412</c:v>
                </c:pt>
                <c:pt idx="3">
                  <c:v>28.944773175542405</c:v>
                </c:pt>
                <c:pt idx="4">
                  <c:v>30.075187969924812</c:v>
                </c:pt>
                <c:pt idx="5">
                  <c:v>38.454861111111107</c:v>
                </c:pt>
                <c:pt idx="6">
                  <c:v>29.111429595127198</c:v>
                </c:pt>
                <c:pt idx="7">
                  <c:v>30.407802039886398</c:v>
                </c:pt>
                <c:pt idx="8">
                  <c:v>34.482758620689658</c:v>
                </c:pt>
                <c:pt idx="9">
                  <c:v>32.721468475658419</c:v>
                </c:pt>
                <c:pt idx="10">
                  <c:v>29.669641459214031</c:v>
                </c:pt>
                <c:pt idx="11">
                  <c:v>43.271063667556234</c:v>
                </c:pt>
                <c:pt idx="12">
                  <c:v>32.959048877146628</c:v>
                </c:pt>
                <c:pt idx="13">
                  <c:v>34.366576819407008</c:v>
                </c:pt>
                <c:pt idx="14">
                  <c:v>34.498123827392121</c:v>
                </c:pt>
                <c:pt idx="15">
                  <c:v>26.640000000000004</c:v>
                </c:pt>
                <c:pt idx="16">
                  <c:v>39.194301489383456</c:v>
                </c:pt>
                <c:pt idx="17">
                  <c:v>35.483870967741936</c:v>
                </c:pt>
                <c:pt idx="18">
                  <c:v>41.304347826086953</c:v>
                </c:pt>
                <c:pt idx="19">
                  <c:v>73.239436619718319</c:v>
                </c:pt>
                <c:pt idx="20">
                  <c:v>67.621145374449341</c:v>
                </c:pt>
                <c:pt idx="21">
                  <c:v>71.15384615384616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D7-49F2-9528-4AFF8F7FFAF2}"/>
            </c:ext>
          </c:extLst>
        </c:ser>
        <c:ser>
          <c:idx val="1"/>
          <c:order val="1"/>
          <c:tx>
            <c:strRef>
              <c:f>استانی!$BH$1</c:f>
              <c:strCache>
                <c:ptCount val="1"/>
                <c:pt idx="0">
                  <c:v>تا 6 مهر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استانی!$S$2:$S$23</c:f>
              <c:strCache>
                <c:ptCount val="22"/>
                <c:pt idx="0">
                  <c:v> پایانه های مسافربری درون شهری(مترو، تاکسی و اتوبوس)</c:v>
                </c:pt>
                <c:pt idx="1">
                  <c:v> استخرهای شنا و مراکز تفریحی آبی</c:v>
                </c:pt>
                <c:pt idx="2">
                  <c:v> پاساژها</c:v>
                </c:pt>
                <c:pt idx="3">
                  <c:v> مراکز ورزشی</c:v>
                </c:pt>
                <c:pt idx="4">
                  <c:v>مراکز تفریحی (شهربازی و ...) ها</c:v>
                </c:pt>
                <c:pt idx="5">
                  <c:v>پایانه مسافر بری برون شهری(زمینی، ریلی و دریایی)</c:v>
                </c:pt>
                <c:pt idx="6">
                  <c:v> نانوایی ها</c:v>
                </c:pt>
                <c:pt idx="7">
                  <c:v>میانگین</c:v>
                </c:pt>
                <c:pt idx="8">
                  <c:v> مهدکودک</c:v>
                </c:pt>
                <c:pt idx="9">
                  <c:v> بانک ها</c:v>
                </c:pt>
                <c:pt idx="10">
                  <c:v> رستوران ها</c:v>
                </c:pt>
                <c:pt idx="11">
                  <c:v> مدارس</c:v>
                </c:pt>
                <c:pt idx="12">
                  <c:v> پیشخوان و پلیس+10</c:v>
                </c:pt>
                <c:pt idx="13">
                  <c:v> تالارهای پذیرایی</c:v>
                </c:pt>
                <c:pt idx="14">
                  <c:v> فروشگاه های زنجیره ای</c:v>
                </c:pt>
                <c:pt idx="15">
                  <c:v> هتل ها و مراکز اقامتی</c:v>
                </c:pt>
                <c:pt idx="16">
                  <c:v> کارگاه ها و صنایع کوچک (زیر 25 نفر)</c:v>
                </c:pt>
                <c:pt idx="17">
                  <c:v> استادیوم</c:v>
                </c:pt>
                <c:pt idx="18">
                  <c:v> سالن سینما و تئاتر</c:v>
                </c:pt>
                <c:pt idx="19">
                  <c:v> دانشگاه</c:v>
                </c:pt>
                <c:pt idx="20">
                  <c:v>ادارات و سازمان ها </c:v>
                </c:pt>
                <c:pt idx="21">
                  <c:v>فرودگاه ها</c:v>
                </c:pt>
              </c:strCache>
            </c:strRef>
          </c:cat>
          <c:val>
            <c:numRef>
              <c:f>استانی!$BH$2:$BH$23</c:f>
              <c:numCache>
                <c:formatCode>0.00</c:formatCode>
                <c:ptCount val="22"/>
                <c:pt idx="0">
                  <c:v>24.858757062146893</c:v>
                </c:pt>
                <c:pt idx="1">
                  <c:v>26.849894291754755</c:v>
                </c:pt>
                <c:pt idx="2">
                  <c:v>27.232142857142854</c:v>
                </c:pt>
                <c:pt idx="3">
                  <c:v>27.564102564102566</c:v>
                </c:pt>
                <c:pt idx="4">
                  <c:v>27.777777777777779</c:v>
                </c:pt>
                <c:pt idx="5">
                  <c:v>28.034188034188034</c:v>
                </c:pt>
                <c:pt idx="6">
                  <c:v>29.736430062630482</c:v>
                </c:pt>
                <c:pt idx="7">
                  <c:v>29.897833695960646</c:v>
                </c:pt>
                <c:pt idx="8">
                  <c:v>30.456852791878177</c:v>
                </c:pt>
                <c:pt idx="9">
                  <c:v>30.562884784520666</c:v>
                </c:pt>
                <c:pt idx="10">
                  <c:v>31.099687901597211</c:v>
                </c:pt>
                <c:pt idx="11">
                  <c:v>32.900207900207903</c:v>
                </c:pt>
                <c:pt idx="12">
                  <c:v>33.873343151693668</c:v>
                </c:pt>
                <c:pt idx="13">
                  <c:v>34.296028880866423</c:v>
                </c:pt>
                <c:pt idx="14">
                  <c:v>35.654008438818565</c:v>
                </c:pt>
                <c:pt idx="15">
                  <c:v>38.467374810318667</c:v>
                </c:pt>
                <c:pt idx="16">
                  <c:v>39.447152439278419</c:v>
                </c:pt>
                <c:pt idx="17">
                  <c:v>43.939393939393938</c:v>
                </c:pt>
                <c:pt idx="18">
                  <c:v>55.555555555555557</c:v>
                </c:pt>
                <c:pt idx="19">
                  <c:v>63.333333333333329</c:v>
                </c:pt>
                <c:pt idx="20">
                  <c:v>67.640613586559525</c:v>
                </c:pt>
                <c:pt idx="21">
                  <c:v>74.285714285714292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FD-41AB-B7D2-B1E95E703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324888"/>
        <c:axId val="203325280"/>
        <c:axId val="0"/>
      </c:bar3DChart>
      <c:catAx>
        <c:axId val="203324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cs typeface="B Nazanin" panose="00000400000000000000" pitchFamily="2" charset="-78"/>
              </a:defRPr>
            </a:pPr>
            <a:endParaRPr lang="en-US"/>
          </a:p>
        </c:txPr>
        <c:crossAx val="203325280"/>
        <c:crosses val="autoZero"/>
        <c:auto val="1"/>
        <c:lblAlgn val="ctr"/>
        <c:lblOffset val="100"/>
        <c:noMultiLvlLbl val="0"/>
      </c:catAx>
      <c:valAx>
        <c:axId val="203325280"/>
        <c:scaling>
          <c:orientation val="minMax"/>
          <c:max val="10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203324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337283824322631"/>
          <c:y val="0.65621469489199002"/>
          <c:w val="8.4649858085242488E-2"/>
          <c:h val="0.1728695697355716"/>
        </c:manualLayout>
      </c:layout>
      <c:overlay val="0"/>
      <c:txPr>
        <a:bodyPr/>
        <a:lstStyle/>
        <a:p>
          <a:pPr>
            <a:defRPr sz="11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535340559867533E-2"/>
          <c:y val="5.90894868403758E-2"/>
          <c:w val="0.96977960958005249"/>
          <c:h val="0.94017430672909974"/>
        </c:manualLayout>
      </c:layout>
      <c:lineChart>
        <c:grouping val="standard"/>
        <c:varyColors val="0"/>
        <c:ser>
          <c:idx val="0"/>
          <c:order val="0"/>
          <c:tx>
            <c:strRef>
              <c:f>'کشوری رعایت پروتکل'!$C$3</c:f>
              <c:strCache>
                <c:ptCount val="1"/>
                <c:pt idx="0">
                  <c:v>میانگین کشوری رعایت پروتکل</c:v>
                </c:pt>
              </c:strCache>
            </c:strRef>
          </c:tx>
          <c:spPr>
            <a:ln w="57150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'کشوری رعایت پروتکل'!$B$4:$B$119</c:f>
              <c:strCache>
                <c:ptCount val="116"/>
                <c:pt idx="0">
                  <c:v>تا 27 اردیبهشت 1399</c:v>
                </c:pt>
                <c:pt idx="1">
                  <c:v> تا 15 خرداد </c:v>
                </c:pt>
                <c:pt idx="2">
                  <c:v> تا 21 خرداد </c:v>
                </c:pt>
                <c:pt idx="3">
                  <c:v> تا 4 تیرماه </c:v>
                </c:pt>
                <c:pt idx="4">
                  <c:v> تا 1 مرداد</c:v>
                </c:pt>
                <c:pt idx="5">
                  <c:v> تا 7 مرداد</c:v>
                </c:pt>
                <c:pt idx="6">
                  <c:v> تا 14 مرداد</c:v>
                </c:pt>
                <c:pt idx="7">
                  <c:v> تا 28 مرداد</c:v>
                </c:pt>
                <c:pt idx="8">
                  <c:v> تا 11 شهریور</c:v>
                </c:pt>
                <c:pt idx="9">
                  <c:v> تا 17شهریور</c:v>
                </c:pt>
                <c:pt idx="10">
                  <c:v>تا 25 شهریور</c:v>
                </c:pt>
                <c:pt idx="11">
                  <c:v>تا 31 شهریور</c:v>
                </c:pt>
                <c:pt idx="12">
                  <c:v>تا 9 مهر</c:v>
                </c:pt>
                <c:pt idx="13">
                  <c:v>تا 16 مهر</c:v>
                </c:pt>
                <c:pt idx="14">
                  <c:v>تا 30 مهر</c:v>
                </c:pt>
                <c:pt idx="15">
                  <c:v>تا 7 آبان</c:v>
                </c:pt>
                <c:pt idx="16">
                  <c:v>تا 14 آبان </c:v>
                </c:pt>
                <c:pt idx="17">
                  <c:v>تا 18 آبان</c:v>
                </c:pt>
                <c:pt idx="18">
                  <c:v>تا 25 آبان</c:v>
                </c:pt>
                <c:pt idx="19">
                  <c:v>تا 5 آذر</c:v>
                </c:pt>
                <c:pt idx="20">
                  <c:v>تا 12 آذر</c:v>
                </c:pt>
                <c:pt idx="21">
                  <c:v>تا 19 آذر</c:v>
                </c:pt>
                <c:pt idx="22">
                  <c:v>تا 26 آذر</c:v>
                </c:pt>
                <c:pt idx="23">
                  <c:v>تا 3 دی</c:v>
                </c:pt>
                <c:pt idx="24">
                  <c:v>تا 10 دی</c:v>
                </c:pt>
                <c:pt idx="25">
                  <c:v>تا 17 دی</c:v>
                </c:pt>
                <c:pt idx="26">
                  <c:v> تا 24 دی</c:v>
                </c:pt>
                <c:pt idx="27">
                  <c:v>تا 1 بهمن</c:v>
                </c:pt>
                <c:pt idx="28">
                  <c:v>تا 8 بهمن</c:v>
                </c:pt>
                <c:pt idx="29">
                  <c:v>تا 15 بهمن</c:v>
                </c:pt>
                <c:pt idx="30">
                  <c:v>تا 22 بهمن</c:v>
                </c:pt>
                <c:pt idx="31">
                  <c:v>تا 29 بهمن</c:v>
                </c:pt>
                <c:pt idx="32">
                  <c:v>تا 6 اسفند</c:v>
                </c:pt>
                <c:pt idx="33">
                  <c:v>تا 13 اسفند</c:v>
                </c:pt>
                <c:pt idx="34">
                  <c:v>تا 20 اسفند</c:v>
                </c:pt>
                <c:pt idx="35">
                  <c:v>تا 27 اسفند</c:v>
                </c:pt>
                <c:pt idx="36">
                  <c:v>تا 4 فروردین</c:v>
                </c:pt>
                <c:pt idx="37">
                  <c:v>تا 11 فروردین</c:v>
                </c:pt>
                <c:pt idx="38">
                  <c:v>تا 18 فروردین</c:v>
                </c:pt>
                <c:pt idx="39">
                  <c:v>تا 25 فروردین</c:v>
                </c:pt>
                <c:pt idx="40">
                  <c:v>تا 1 اردیبهشت</c:v>
                </c:pt>
                <c:pt idx="41">
                  <c:v>تا 8 اردیبهشت</c:v>
                </c:pt>
                <c:pt idx="42">
                  <c:v>تا 15 اردیبهشت</c:v>
                </c:pt>
                <c:pt idx="43">
                  <c:v>تا 22 اردیبهشت</c:v>
                </c:pt>
                <c:pt idx="44">
                  <c:v>تا 29 اردیبهشت</c:v>
                </c:pt>
                <c:pt idx="45">
                  <c:v>تا 5 خرداد</c:v>
                </c:pt>
                <c:pt idx="46">
                  <c:v>تا 12 خرداد</c:v>
                </c:pt>
                <c:pt idx="47">
                  <c:v>تا 19 خرداد</c:v>
                </c:pt>
                <c:pt idx="48">
                  <c:v>تا 26 خرداد</c:v>
                </c:pt>
                <c:pt idx="49">
                  <c:v>تا 2 تیر</c:v>
                </c:pt>
                <c:pt idx="50">
                  <c:v>تا 9 تیر</c:v>
                </c:pt>
                <c:pt idx="51">
                  <c:v>تا 16 تیر</c:v>
                </c:pt>
                <c:pt idx="52">
                  <c:v>تا 23 تیر</c:v>
                </c:pt>
                <c:pt idx="53">
                  <c:v>تا 30 تیر</c:v>
                </c:pt>
                <c:pt idx="54">
                  <c:v>تا 6 مرداد</c:v>
                </c:pt>
                <c:pt idx="55">
                  <c:v>تا 12 مرداد</c:v>
                </c:pt>
                <c:pt idx="56">
                  <c:v>تا 20 مرداد</c:v>
                </c:pt>
                <c:pt idx="57">
                  <c:v>تا 27 مرداد</c:v>
                </c:pt>
                <c:pt idx="58">
                  <c:v>تا 3 شهریور</c:v>
                </c:pt>
                <c:pt idx="59">
                  <c:v>تا 10 شهریور</c:v>
                </c:pt>
                <c:pt idx="60">
                  <c:v>تا 17 شهریور</c:v>
                </c:pt>
                <c:pt idx="61">
                  <c:v>تا 24 شهریور</c:v>
                </c:pt>
                <c:pt idx="62">
                  <c:v>تا 31 شهریور</c:v>
                </c:pt>
                <c:pt idx="63">
                  <c:v>تا 7 مهر</c:v>
                </c:pt>
                <c:pt idx="64">
                  <c:v>تا 14 مهر</c:v>
                </c:pt>
                <c:pt idx="65">
                  <c:v>تا 21 مهر</c:v>
                </c:pt>
                <c:pt idx="66">
                  <c:v>تا 28 مهر</c:v>
                </c:pt>
                <c:pt idx="67">
                  <c:v>تا 6 آبان </c:v>
                </c:pt>
                <c:pt idx="68">
                  <c:v>تا 12 آبان</c:v>
                </c:pt>
                <c:pt idx="69">
                  <c:v>تا 19 آبان</c:v>
                </c:pt>
                <c:pt idx="70">
                  <c:v>تا 26 آبان</c:v>
                </c:pt>
                <c:pt idx="71">
                  <c:v>تا 3 آذر</c:v>
                </c:pt>
                <c:pt idx="72">
                  <c:v>تا 10 آدر</c:v>
                </c:pt>
                <c:pt idx="73">
                  <c:v>تا 17 آذر</c:v>
                </c:pt>
                <c:pt idx="74">
                  <c:v>تا 24 آذر</c:v>
                </c:pt>
                <c:pt idx="75">
                  <c:v>تا 1 دی</c:v>
                </c:pt>
                <c:pt idx="76">
                  <c:v>تا 8 دی</c:v>
                </c:pt>
                <c:pt idx="77">
                  <c:v>تا 15 دی</c:v>
                </c:pt>
                <c:pt idx="78">
                  <c:v>تا 22 دی</c:v>
                </c:pt>
                <c:pt idx="79">
                  <c:v>تا 29 دی</c:v>
                </c:pt>
                <c:pt idx="80">
                  <c:v>تا 6 بهمن</c:v>
                </c:pt>
                <c:pt idx="81">
                  <c:v>تا 13 بهمن</c:v>
                </c:pt>
                <c:pt idx="82">
                  <c:v>تا 20 بهمن</c:v>
                </c:pt>
                <c:pt idx="83">
                  <c:v>تا 27 بهمن</c:v>
                </c:pt>
                <c:pt idx="84">
                  <c:v>تا 4 اسفند</c:v>
                </c:pt>
                <c:pt idx="85">
                  <c:v>تا 11 اسفند</c:v>
                </c:pt>
                <c:pt idx="86">
                  <c:v>تا 18 اسفند</c:v>
                </c:pt>
                <c:pt idx="87">
                  <c:v>تا 25 اسفند</c:v>
                </c:pt>
                <c:pt idx="88">
                  <c:v>تا 3 فروردین</c:v>
                </c:pt>
                <c:pt idx="89">
                  <c:v>تا 10 اسفند</c:v>
                </c:pt>
                <c:pt idx="90">
                  <c:v>تا 17 فروردین</c:v>
                </c:pt>
                <c:pt idx="91">
                  <c:v>تا 24 فروردین</c:v>
                </c:pt>
                <c:pt idx="92">
                  <c:v>تا 31 فروردین</c:v>
                </c:pt>
                <c:pt idx="93">
                  <c:v>تا 7 اردیبهشت</c:v>
                </c:pt>
                <c:pt idx="94">
                  <c:v>تا 14 اردیبهشت</c:v>
                </c:pt>
                <c:pt idx="95">
                  <c:v>تا 21 اردیبهشت</c:v>
                </c:pt>
                <c:pt idx="96">
                  <c:v>تا 28 اردیبهشت</c:v>
                </c:pt>
                <c:pt idx="97">
                  <c:v>تا 4 خرداد</c:v>
                </c:pt>
                <c:pt idx="98">
                  <c:v>تا 11 خرداد</c:v>
                </c:pt>
                <c:pt idx="99">
                  <c:v>تا 18 خرداد</c:v>
                </c:pt>
                <c:pt idx="100">
                  <c:v>تا 25 خرداد</c:v>
                </c:pt>
                <c:pt idx="101">
                  <c:v>تا 1 تیر</c:v>
                </c:pt>
                <c:pt idx="102">
                  <c:v>تا 8 تیر</c:v>
                </c:pt>
                <c:pt idx="103">
                  <c:v>تا 15 تیر</c:v>
                </c:pt>
                <c:pt idx="104">
                  <c:v>تا 22 تیر</c:v>
                </c:pt>
                <c:pt idx="105">
                  <c:v>تا 29 تیر</c:v>
                </c:pt>
                <c:pt idx="106">
                  <c:v>تا 5 مرداد</c:v>
                </c:pt>
                <c:pt idx="107">
                  <c:v>تا 12 مرداد </c:v>
                </c:pt>
                <c:pt idx="108">
                  <c:v>تا 19 مرداد</c:v>
                </c:pt>
                <c:pt idx="109">
                  <c:v>تا 26 مرداد</c:v>
                </c:pt>
                <c:pt idx="110">
                  <c:v>تا 2 شهریور</c:v>
                </c:pt>
                <c:pt idx="111">
                  <c:v>تا 9 شهریور</c:v>
                </c:pt>
                <c:pt idx="112">
                  <c:v>تا 16 شهریور</c:v>
                </c:pt>
                <c:pt idx="113">
                  <c:v>تا 23 شهریور</c:v>
                </c:pt>
                <c:pt idx="114">
                  <c:v>تا 30 شهریور</c:v>
                </c:pt>
                <c:pt idx="115">
                  <c:v>تا 6 مهر</c:v>
                </c:pt>
              </c:strCache>
            </c:strRef>
          </c:cat>
          <c:val>
            <c:numRef>
              <c:f>'کشوری رعایت پروتکل'!$C$4:$C$119</c:f>
              <c:numCache>
                <c:formatCode>General</c:formatCode>
                <c:ptCount val="116"/>
                <c:pt idx="0">
                  <c:v>77.569999999999993</c:v>
                </c:pt>
                <c:pt idx="1">
                  <c:v>22.66</c:v>
                </c:pt>
                <c:pt idx="2">
                  <c:v>17.59</c:v>
                </c:pt>
                <c:pt idx="3">
                  <c:v>26.36</c:v>
                </c:pt>
                <c:pt idx="4">
                  <c:v>45.01</c:v>
                </c:pt>
                <c:pt idx="5">
                  <c:v>51.81</c:v>
                </c:pt>
                <c:pt idx="6">
                  <c:v>81.81</c:v>
                </c:pt>
                <c:pt idx="7">
                  <c:v>81.040000000000006</c:v>
                </c:pt>
                <c:pt idx="8">
                  <c:v>80.430000000000007</c:v>
                </c:pt>
                <c:pt idx="9">
                  <c:v>68.12</c:v>
                </c:pt>
                <c:pt idx="10">
                  <c:v>62.35</c:v>
                </c:pt>
                <c:pt idx="11">
                  <c:v>61.85</c:v>
                </c:pt>
                <c:pt idx="12">
                  <c:v>60.39</c:v>
                </c:pt>
                <c:pt idx="13">
                  <c:v>42.2</c:v>
                </c:pt>
                <c:pt idx="14">
                  <c:v>57.76</c:v>
                </c:pt>
                <c:pt idx="15">
                  <c:v>58.9</c:v>
                </c:pt>
                <c:pt idx="16">
                  <c:v>78.319999999999993</c:v>
                </c:pt>
                <c:pt idx="17">
                  <c:v>79.36</c:v>
                </c:pt>
                <c:pt idx="18">
                  <c:v>79.19</c:v>
                </c:pt>
                <c:pt idx="19">
                  <c:v>78.41</c:v>
                </c:pt>
                <c:pt idx="20">
                  <c:v>78.459999999999994</c:v>
                </c:pt>
                <c:pt idx="21">
                  <c:v>82.52</c:v>
                </c:pt>
                <c:pt idx="22">
                  <c:v>82.85</c:v>
                </c:pt>
                <c:pt idx="23">
                  <c:v>82.31</c:v>
                </c:pt>
                <c:pt idx="24">
                  <c:v>83.34</c:v>
                </c:pt>
                <c:pt idx="25">
                  <c:v>82.78</c:v>
                </c:pt>
                <c:pt idx="26">
                  <c:v>83.68</c:v>
                </c:pt>
                <c:pt idx="27">
                  <c:v>83.88</c:v>
                </c:pt>
                <c:pt idx="28">
                  <c:v>80.739999999999995</c:v>
                </c:pt>
                <c:pt idx="29">
                  <c:v>83.5</c:v>
                </c:pt>
                <c:pt idx="30">
                  <c:v>74.930000000000007</c:v>
                </c:pt>
                <c:pt idx="31">
                  <c:v>83.26</c:v>
                </c:pt>
                <c:pt idx="32">
                  <c:v>78.290000000000006</c:v>
                </c:pt>
                <c:pt idx="33">
                  <c:v>71.760000000000005</c:v>
                </c:pt>
                <c:pt idx="34">
                  <c:v>60.42</c:v>
                </c:pt>
                <c:pt idx="35">
                  <c:v>59.85</c:v>
                </c:pt>
                <c:pt idx="36">
                  <c:v>57.88</c:v>
                </c:pt>
                <c:pt idx="37">
                  <c:v>55.23</c:v>
                </c:pt>
                <c:pt idx="38">
                  <c:v>58.17</c:v>
                </c:pt>
                <c:pt idx="39">
                  <c:v>58.58</c:v>
                </c:pt>
                <c:pt idx="40">
                  <c:v>61.42</c:v>
                </c:pt>
                <c:pt idx="41">
                  <c:v>61.09</c:v>
                </c:pt>
                <c:pt idx="42">
                  <c:v>62.2</c:v>
                </c:pt>
                <c:pt idx="43">
                  <c:v>64.86</c:v>
                </c:pt>
                <c:pt idx="44" formatCode="0.00">
                  <c:v>67.090486774239523</c:v>
                </c:pt>
                <c:pt idx="45">
                  <c:v>71.069999999999993</c:v>
                </c:pt>
                <c:pt idx="46">
                  <c:v>70.23</c:v>
                </c:pt>
                <c:pt idx="47">
                  <c:v>70.34</c:v>
                </c:pt>
                <c:pt idx="48">
                  <c:v>70.209999999999994</c:v>
                </c:pt>
                <c:pt idx="49">
                  <c:v>70.63</c:v>
                </c:pt>
                <c:pt idx="50">
                  <c:v>69.260000000000005</c:v>
                </c:pt>
                <c:pt idx="51">
                  <c:v>65.87</c:v>
                </c:pt>
                <c:pt idx="52">
                  <c:v>47.95</c:v>
                </c:pt>
                <c:pt idx="53">
                  <c:v>44.49</c:v>
                </c:pt>
                <c:pt idx="54">
                  <c:v>39.22</c:v>
                </c:pt>
                <c:pt idx="55">
                  <c:v>38.89</c:v>
                </c:pt>
                <c:pt idx="56">
                  <c:v>38.47</c:v>
                </c:pt>
                <c:pt idx="57">
                  <c:v>39.020000000000003</c:v>
                </c:pt>
                <c:pt idx="58">
                  <c:v>65.510000000000005</c:v>
                </c:pt>
                <c:pt idx="59">
                  <c:v>39.909999999999997</c:v>
                </c:pt>
                <c:pt idx="60">
                  <c:v>41.69</c:v>
                </c:pt>
                <c:pt idx="61">
                  <c:v>41.47</c:v>
                </c:pt>
                <c:pt idx="62">
                  <c:v>45.48</c:v>
                </c:pt>
                <c:pt idx="63">
                  <c:v>45.89</c:v>
                </c:pt>
                <c:pt idx="64">
                  <c:v>45.48</c:v>
                </c:pt>
                <c:pt idx="65">
                  <c:v>45.97</c:v>
                </c:pt>
                <c:pt idx="66">
                  <c:v>45.19</c:v>
                </c:pt>
                <c:pt idx="67">
                  <c:v>45.53</c:v>
                </c:pt>
                <c:pt idx="68">
                  <c:v>46.08</c:v>
                </c:pt>
                <c:pt idx="69">
                  <c:v>47.02</c:v>
                </c:pt>
                <c:pt idx="70">
                  <c:v>47.43</c:v>
                </c:pt>
                <c:pt idx="71">
                  <c:v>47.83</c:v>
                </c:pt>
                <c:pt idx="72">
                  <c:v>46.46</c:v>
                </c:pt>
                <c:pt idx="73">
                  <c:v>48.16</c:v>
                </c:pt>
                <c:pt idx="74">
                  <c:v>48.82</c:v>
                </c:pt>
                <c:pt idx="75">
                  <c:v>47.33</c:v>
                </c:pt>
                <c:pt idx="76">
                  <c:v>47.42</c:v>
                </c:pt>
                <c:pt idx="77">
                  <c:v>49.5</c:v>
                </c:pt>
                <c:pt idx="78">
                  <c:v>59.74</c:v>
                </c:pt>
                <c:pt idx="79">
                  <c:v>58.8</c:v>
                </c:pt>
                <c:pt idx="80">
                  <c:v>58.89</c:v>
                </c:pt>
                <c:pt idx="81">
                  <c:v>57.95</c:v>
                </c:pt>
                <c:pt idx="82">
                  <c:v>57.71</c:v>
                </c:pt>
                <c:pt idx="83">
                  <c:v>57.12</c:v>
                </c:pt>
                <c:pt idx="84">
                  <c:v>57.64</c:v>
                </c:pt>
                <c:pt idx="85">
                  <c:v>58.31</c:v>
                </c:pt>
                <c:pt idx="86">
                  <c:v>58.65</c:v>
                </c:pt>
                <c:pt idx="87">
                  <c:v>58.7</c:v>
                </c:pt>
                <c:pt idx="88">
                  <c:v>52.04</c:v>
                </c:pt>
                <c:pt idx="89">
                  <c:v>51.53</c:v>
                </c:pt>
                <c:pt idx="90">
                  <c:v>51.62</c:v>
                </c:pt>
                <c:pt idx="91">
                  <c:v>51.79</c:v>
                </c:pt>
                <c:pt idx="92">
                  <c:v>51.81</c:v>
                </c:pt>
                <c:pt idx="93">
                  <c:v>51.56</c:v>
                </c:pt>
                <c:pt idx="94">
                  <c:v>51.66</c:v>
                </c:pt>
                <c:pt idx="95">
                  <c:v>51.29</c:v>
                </c:pt>
                <c:pt idx="96">
                  <c:v>50.54</c:v>
                </c:pt>
                <c:pt idx="97">
                  <c:v>50.34</c:v>
                </c:pt>
                <c:pt idx="98">
                  <c:v>50.25</c:v>
                </c:pt>
                <c:pt idx="99">
                  <c:v>49.66</c:v>
                </c:pt>
                <c:pt idx="100">
                  <c:v>48.7</c:v>
                </c:pt>
                <c:pt idx="101">
                  <c:v>40.520000000000003</c:v>
                </c:pt>
                <c:pt idx="102">
                  <c:v>37.29</c:v>
                </c:pt>
                <c:pt idx="103">
                  <c:v>36.450000000000003</c:v>
                </c:pt>
                <c:pt idx="104">
                  <c:v>35.67</c:v>
                </c:pt>
                <c:pt idx="105">
                  <c:v>35.799999999999997</c:v>
                </c:pt>
                <c:pt idx="106">
                  <c:v>34.21</c:v>
                </c:pt>
                <c:pt idx="107">
                  <c:v>35.380000000000003</c:v>
                </c:pt>
                <c:pt idx="108">
                  <c:v>33.94</c:v>
                </c:pt>
                <c:pt idx="109">
                  <c:v>33.049999999999997</c:v>
                </c:pt>
                <c:pt idx="110">
                  <c:v>33.770000000000003</c:v>
                </c:pt>
                <c:pt idx="111">
                  <c:v>31.18</c:v>
                </c:pt>
                <c:pt idx="112">
                  <c:v>31.97</c:v>
                </c:pt>
                <c:pt idx="113">
                  <c:v>31.17</c:v>
                </c:pt>
                <c:pt idx="114">
                  <c:v>33.56</c:v>
                </c:pt>
                <c:pt idx="115">
                  <c:v>33.020000000000003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B57A-42AC-83E4-396084B8F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438088"/>
        <c:axId val="199438480"/>
      </c:lineChart>
      <c:catAx>
        <c:axId val="199438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438480"/>
        <c:crosses val="autoZero"/>
        <c:auto val="1"/>
        <c:lblAlgn val="ctr"/>
        <c:lblOffset val="100"/>
        <c:noMultiLvlLbl val="0"/>
      </c:catAx>
      <c:valAx>
        <c:axId val="199438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4380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pPr>
            <a:r>
              <a:rPr lang="fa-I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رعایت 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بهداشت فردی</a:t>
            </a:r>
            <a:r>
              <a:rPr lang="fa-IR" sz="2000" b="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مناسب 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اماکن عمومی استان های </a:t>
            </a:r>
            <a:r>
              <a:rPr lang="fa-IR" sz="2000" b="1" i="0" u="none" strike="noStrike" kern="120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کشور –</a:t>
            </a:r>
            <a:r>
              <a:rPr lang="fa-IR" sz="20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30 شهریور تا 6 مهر 1401</a:t>
            </a:r>
            <a:endParaRPr lang="en-US" sz="2000" b="1" i="0" u="none" strike="noStrike" kern="1200" baseline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0948063273449949"/>
          <c:y val="1.781900381947151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25884593254374E-2"/>
          <c:y val="9.6429559940092793E-2"/>
          <c:w val="0.92736414857798333"/>
          <c:h val="0.70145501602440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استانی!$T$1</c:f>
              <c:strCache>
                <c:ptCount val="1"/>
                <c:pt idx="0">
                  <c:v>درصد موارد رعایت بهداشت فردی 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A31-4B31-BC28-51A6BAAD1E2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6D5-47E1-B92B-DAE76828C36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A31-4B31-BC28-51A6BAAD1E2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A31-4B31-BC28-51A6BAAD1E2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6D5-47E1-B92B-DAE76828C36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A31-4B31-BC28-51A6BAAD1E2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3BD-4AC1-BAFA-3C9EFDA816A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A31-4B31-BC28-51A6BAAD1E2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CC-4B13-8D50-DCA659E121E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14B-4BAB-8C37-179462339C7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2D0-411F-8457-FF225B8E34E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BF8-4FB2-AC34-BCB342784B1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2D0-411F-8457-FF225B8E34E7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2D0-411F-8457-FF225B8E34E7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1628-4D61-BCE1-8CC63DFBF145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5D5-4C43-B9C3-3D01F81AA8EA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A31-4B31-BC28-51A6BAAD1E23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3BD-4AC1-BAFA-3C9EFDA816A6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6D5-47E1-B92B-DAE76828C365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5A31-4B31-BC28-51A6BAAD1E23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5A31-4B31-BC28-51A6BAAD1E23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6D5-47E1-B92B-DAE76828C365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5A31-4B31-BC28-51A6BAAD1E23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3BD-4AC1-BAFA-3C9EFDA816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استانی!$S$2:$S$32</c:f>
              <c:strCache>
                <c:ptCount val="31"/>
                <c:pt idx="0">
                  <c:v>هرمزگان</c:v>
                </c:pt>
                <c:pt idx="1">
                  <c:v>زنجان</c:v>
                </c:pt>
                <c:pt idx="2">
                  <c:v>تهران</c:v>
                </c:pt>
                <c:pt idx="3">
                  <c:v>اردبیل</c:v>
                </c:pt>
                <c:pt idx="4">
                  <c:v>کردستان</c:v>
                </c:pt>
                <c:pt idx="5">
                  <c:v>قزوین</c:v>
                </c:pt>
                <c:pt idx="6">
                  <c:v>گیلان</c:v>
                </c:pt>
                <c:pt idx="7">
                  <c:v>آذربایجان شرقی</c:v>
                </c:pt>
                <c:pt idx="8">
                  <c:v>خوزستان</c:v>
                </c:pt>
                <c:pt idx="9">
                  <c:v>بوشهر</c:v>
                </c:pt>
                <c:pt idx="10">
                  <c:v>گلستان</c:v>
                </c:pt>
                <c:pt idx="11">
                  <c:v>فارس</c:v>
                </c:pt>
                <c:pt idx="12">
                  <c:v>یزد</c:v>
                </c:pt>
                <c:pt idx="13">
                  <c:v>کرمان</c:v>
                </c:pt>
                <c:pt idx="14">
                  <c:v>اصفهان ‎</c:v>
                </c:pt>
                <c:pt idx="15">
                  <c:v>سمنان</c:v>
                </c:pt>
                <c:pt idx="16">
                  <c:v>خراسان شمالی</c:v>
                </c:pt>
                <c:pt idx="17">
                  <c:v>چهارمحال و بختیاری</c:v>
                </c:pt>
                <c:pt idx="18">
                  <c:v>مرکزی</c:v>
                </c:pt>
                <c:pt idx="19">
                  <c:v>قم</c:v>
                </c:pt>
                <c:pt idx="20">
                  <c:v>میانگین</c:v>
                </c:pt>
                <c:pt idx="21">
                  <c:v>ایلام</c:v>
                </c:pt>
                <c:pt idx="22">
                  <c:v>مازندران</c:v>
                </c:pt>
                <c:pt idx="23">
                  <c:v>کهگیلویه و بویراحمد</c:v>
                </c:pt>
                <c:pt idx="24">
                  <c:v>سیستان و بلوچستان</c:v>
                </c:pt>
                <c:pt idx="25">
                  <c:v>خراسان جنوبی</c:v>
                </c:pt>
                <c:pt idx="26">
                  <c:v>البرز</c:v>
                </c:pt>
                <c:pt idx="27">
                  <c:v>کرمانشاه</c:v>
                </c:pt>
                <c:pt idx="28">
                  <c:v>خراسان رضوی</c:v>
                </c:pt>
                <c:pt idx="29">
                  <c:v>آذربایجان غربی</c:v>
                </c:pt>
                <c:pt idx="30">
                  <c:v>همدان</c:v>
                </c:pt>
              </c:strCache>
            </c:strRef>
          </c:cat>
          <c:val>
            <c:numRef>
              <c:f>استانی!$T$2:$T$32</c:f>
              <c:numCache>
                <c:formatCode>0.00</c:formatCode>
                <c:ptCount val="31"/>
                <c:pt idx="0">
                  <c:v>29.552147239263803</c:v>
                </c:pt>
                <c:pt idx="1">
                  <c:v>31.753148614609572</c:v>
                </c:pt>
                <c:pt idx="2">
                  <c:v>32.90753652058433</c:v>
                </c:pt>
                <c:pt idx="3">
                  <c:v>35.616866215512758</c:v>
                </c:pt>
                <c:pt idx="4">
                  <c:v>36.0439151470041</c:v>
                </c:pt>
                <c:pt idx="5">
                  <c:v>36.615835777126101</c:v>
                </c:pt>
                <c:pt idx="6">
                  <c:v>37.188010899182565</c:v>
                </c:pt>
                <c:pt idx="7">
                  <c:v>38.128242649993346</c:v>
                </c:pt>
                <c:pt idx="8">
                  <c:v>38.297422898183356</c:v>
                </c:pt>
                <c:pt idx="9">
                  <c:v>38.787878787878789</c:v>
                </c:pt>
                <c:pt idx="10">
                  <c:v>39.749939305656717</c:v>
                </c:pt>
                <c:pt idx="11">
                  <c:v>40.416098226466573</c:v>
                </c:pt>
                <c:pt idx="12">
                  <c:v>41.094527363184078</c:v>
                </c:pt>
                <c:pt idx="13">
                  <c:v>41.580290224844525</c:v>
                </c:pt>
                <c:pt idx="14">
                  <c:v>41.663617171006329</c:v>
                </c:pt>
                <c:pt idx="15">
                  <c:v>42.995735607675897</c:v>
                </c:pt>
                <c:pt idx="16">
                  <c:v>43.005235602094245</c:v>
                </c:pt>
                <c:pt idx="17">
                  <c:v>43.007025761124126</c:v>
                </c:pt>
                <c:pt idx="18">
                  <c:v>43.398546674119622</c:v>
                </c:pt>
                <c:pt idx="19">
                  <c:v>43.76192867905575</c:v>
                </c:pt>
                <c:pt idx="20">
                  <c:v>43.877116639863779</c:v>
                </c:pt>
                <c:pt idx="21">
                  <c:v>44.108040201005025</c:v>
                </c:pt>
                <c:pt idx="22">
                  <c:v>44.610163880152292</c:v>
                </c:pt>
                <c:pt idx="23">
                  <c:v>45.417867435158513</c:v>
                </c:pt>
                <c:pt idx="24">
                  <c:v>45.47699757869249</c:v>
                </c:pt>
                <c:pt idx="25">
                  <c:v>45.818181818181827</c:v>
                </c:pt>
                <c:pt idx="26">
                  <c:v>46.556468172484607</c:v>
                </c:pt>
                <c:pt idx="27">
                  <c:v>51.354195902329501</c:v>
                </c:pt>
                <c:pt idx="28">
                  <c:v>53.71432990487974</c:v>
                </c:pt>
                <c:pt idx="29">
                  <c:v>61.065701717042721</c:v>
                </c:pt>
                <c:pt idx="30">
                  <c:v>62.347124642206609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4B-4BAB-8C37-179462339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831184"/>
        <c:axId val="197831576"/>
        <c:axId val="0"/>
      </c:bar3DChart>
      <c:catAx>
        <c:axId val="19783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B Nazanin" panose="00000400000000000000" pitchFamily="2" charset="-78"/>
              </a:defRPr>
            </a:pPr>
            <a:endParaRPr lang="en-US"/>
          </a:p>
        </c:txPr>
        <c:crossAx val="197831576"/>
        <c:crosses val="autoZero"/>
        <c:auto val="1"/>
        <c:lblAlgn val="ctr"/>
        <c:lblOffset val="100"/>
        <c:noMultiLvlLbl val="0"/>
      </c:catAx>
      <c:valAx>
        <c:axId val="197831576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7831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sz="2800" b="1" i="0" u="none" strike="noStrike" kern="1200" baseline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a-I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رعایت </a:t>
            </a:r>
            <a:r>
              <a:rPr lang="fa-I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تهویه </a:t>
            </a:r>
            <a:r>
              <a:rPr lang="fa-IR" sz="2000" b="1" i="0" u="none" strike="noStrike" kern="12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مناسب</a:t>
            </a:r>
            <a:r>
              <a:rPr lang="fa-IR" sz="1200" b="1" i="0" u="none" strike="noStrike" kern="12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</a:t>
            </a:r>
            <a:r>
              <a:rPr lang="fa-I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اماکن عمومی استان های کشور  </a:t>
            </a:r>
            <a:r>
              <a:rPr lang="fa-I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- </a:t>
            </a:r>
            <a:r>
              <a:rPr lang="fa-IR" sz="2000" b="1" i="0" u="none" strike="noStrike" kern="120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30 شهریور تا 6 مهر 1401</a:t>
            </a:r>
            <a:endParaRPr lang="fa-IR" sz="2000" b="1" i="0" u="none" strike="noStrike" kern="1200" baseline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594577202622556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125884593254374E-2"/>
          <c:y val="0.15222594776523285"/>
          <c:w val="0.92736414857798333"/>
          <c:h val="0.67713904765748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استانی!$T$1</c:f>
              <c:strCache>
                <c:ptCount val="1"/>
                <c:pt idx="0">
                  <c:v>درصد موارد رعایت تهویه مناسب 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508-4AC6-9AD9-66E230C3B42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08-4AC6-9AD9-66E230C3B42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508-4AC6-9AD9-66E230C3B42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508-4AC6-9AD9-66E230C3B42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B9E-49FF-A740-60A07780A85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508-4AC6-9AD9-66E230C3B42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EF5-4B16-9769-497D3DCA7CB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4E4-46BF-83B8-3CD8CB143F0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EF5-4B16-9769-497D3DCA7CB1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B07-41FA-A1FC-DC29BA74C6EB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EF5-4B16-9769-497D3DCA7CB1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AC9-49E1-A87C-D7169446A243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275-4BF0-8568-C5EC9BEC6CF4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CEF-4CCD-AD9F-BA7331EED0D1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508-4AC6-9AD9-66E230C3B425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3B07-41FA-A1FC-DC29BA74C6EB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EF5-4B16-9769-497D3DCA7CB1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EF5-4B16-9769-497D3DCA7CB1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D508-4AC6-9AD9-66E230C3B425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EF5-4B16-9769-497D3DCA7C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>
                    <a:cs typeface="B Nazanin" panose="00000400000000000000" pitchFamily="2" charset="-78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استانی!$S$2:$S$33</c:f>
              <c:strCache>
                <c:ptCount val="32"/>
                <c:pt idx="0">
                  <c:v>هرمزگان</c:v>
                </c:pt>
                <c:pt idx="1">
                  <c:v>چهارمحال و بختیاری</c:v>
                </c:pt>
                <c:pt idx="2">
                  <c:v>گیلان</c:v>
                </c:pt>
                <c:pt idx="3">
                  <c:v>تهران</c:v>
                </c:pt>
                <c:pt idx="4">
                  <c:v>خوزستان</c:v>
                </c:pt>
                <c:pt idx="5">
                  <c:v>کردستان</c:v>
                </c:pt>
                <c:pt idx="6">
                  <c:v>آذربایجان شرقی</c:v>
                </c:pt>
                <c:pt idx="7">
                  <c:v>فارس</c:v>
                </c:pt>
                <c:pt idx="8">
                  <c:v>بوشهر</c:v>
                </c:pt>
                <c:pt idx="9">
                  <c:v>اردبیل</c:v>
                </c:pt>
                <c:pt idx="10">
                  <c:v>مازندران</c:v>
                </c:pt>
                <c:pt idx="11">
                  <c:v>کرمان</c:v>
                </c:pt>
                <c:pt idx="12">
                  <c:v>زنجان</c:v>
                </c:pt>
                <c:pt idx="13">
                  <c:v>گلستان</c:v>
                </c:pt>
                <c:pt idx="14">
                  <c:v>اصفهان ‎</c:v>
                </c:pt>
                <c:pt idx="15">
                  <c:v>قزوین</c:v>
                </c:pt>
                <c:pt idx="16">
                  <c:v>یزد</c:v>
                </c:pt>
                <c:pt idx="17">
                  <c:v>سمنان</c:v>
                </c:pt>
                <c:pt idx="18">
                  <c:v>خراسان شمالی</c:v>
                </c:pt>
                <c:pt idx="19">
                  <c:v>مرکزی</c:v>
                </c:pt>
                <c:pt idx="20">
                  <c:v>سیستان و بلوچستان</c:v>
                </c:pt>
                <c:pt idx="21">
                  <c:v>ایلام</c:v>
                </c:pt>
                <c:pt idx="22">
                  <c:v>کهگیلویه و بویراحمد</c:v>
                </c:pt>
                <c:pt idx="23">
                  <c:v>میانگین</c:v>
                </c:pt>
                <c:pt idx="24">
                  <c:v>خراسان جنوبی</c:v>
                </c:pt>
                <c:pt idx="25">
                  <c:v>قم</c:v>
                </c:pt>
                <c:pt idx="26">
                  <c:v>البرز</c:v>
                </c:pt>
                <c:pt idx="27">
                  <c:v>کرمانشاه</c:v>
                </c:pt>
                <c:pt idx="28">
                  <c:v>خراسان رضوی</c:v>
                </c:pt>
                <c:pt idx="29">
                  <c:v>آذربایجان غربی</c:v>
                </c:pt>
                <c:pt idx="30">
                  <c:v>لرستان</c:v>
                </c:pt>
                <c:pt idx="31">
                  <c:v>همدان</c:v>
                </c:pt>
              </c:strCache>
            </c:strRef>
          </c:cat>
          <c:val>
            <c:numRef>
              <c:f>استانی!$T$2:$T$33</c:f>
              <c:numCache>
                <c:formatCode>0.00</c:formatCode>
                <c:ptCount val="32"/>
                <c:pt idx="0">
                  <c:v>24.578732106339469</c:v>
                </c:pt>
                <c:pt idx="1">
                  <c:v>32.192037470725992</c:v>
                </c:pt>
                <c:pt idx="2">
                  <c:v>34.3882833787466</c:v>
                </c:pt>
                <c:pt idx="3">
                  <c:v>34.999169986719792</c:v>
                </c:pt>
                <c:pt idx="4">
                  <c:v>36.523024926066746</c:v>
                </c:pt>
                <c:pt idx="5">
                  <c:v>36.672869371045778</c:v>
                </c:pt>
                <c:pt idx="6">
                  <c:v>36.812558201410141</c:v>
                </c:pt>
                <c:pt idx="7">
                  <c:v>37.878581173260571</c:v>
                </c:pt>
                <c:pt idx="8">
                  <c:v>38.452380952380956</c:v>
                </c:pt>
                <c:pt idx="9">
                  <c:v>38.833940655908386</c:v>
                </c:pt>
                <c:pt idx="10">
                  <c:v>39.662307564972686</c:v>
                </c:pt>
                <c:pt idx="11">
                  <c:v>39.89315898580768</c:v>
                </c:pt>
                <c:pt idx="12">
                  <c:v>40.375314861460957</c:v>
                </c:pt>
                <c:pt idx="13">
                  <c:v>40.558387958242292</c:v>
                </c:pt>
                <c:pt idx="14">
                  <c:v>40.689655172413794</c:v>
                </c:pt>
                <c:pt idx="15">
                  <c:v>40.756598240469216</c:v>
                </c:pt>
                <c:pt idx="16">
                  <c:v>41.5257048092869</c:v>
                </c:pt>
                <c:pt idx="17">
                  <c:v>42.094882729211093</c:v>
                </c:pt>
                <c:pt idx="18">
                  <c:v>42.513089005235607</c:v>
                </c:pt>
                <c:pt idx="19">
                  <c:v>42.554499720514258</c:v>
                </c:pt>
                <c:pt idx="20">
                  <c:v>42.615012106537534</c:v>
                </c:pt>
                <c:pt idx="21">
                  <c:v>42.625628140703519</c:v>
                </c:pt>
                <c:pt idx="22">
                  <c:v>42.824207492795395</c:v>
                </c:pt>
                <c:pt idx="23">
                  <c:v>44.576063894482218</c:v>
                </c:pt>
                <c:pt idx="24">
                  <c:v>45.818181818181827</c:v>
                </c:pt>
                <c:pt idx="25">
                  <c:v>46.112506278252134</c:v>
                </c:pt>
                <c:pt idx="26">
                  <c:v>46.675564681724843</c:v>
                </c:pt>
                <c:pt idx="27">
                  <c:v>50.895312938534943</c:v>
                </c:pt>
                <c:pt idx="28">
                  <c:v>63.258062021498716</c:v>
                </c:pt>
                <c:pt idx="29">
                  <c:v>66.994465730097915</c:v>
                </c:pt>
                <c:pt idx="30">
                  <c:v>72.630501535312177</c:v>
                </c:pt>
                <c:pt idx="31">
                  <c:v>80.770231589903716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E4-46BF-83B8-3CD8CB143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832360"/>
        <c:axId val="197832752"/>
        <c:axId val="0"/>
      </c:bar3DChart>
      <c:catAx>
        <c:axId val="197832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B Nazanin" panose="00000400000000000000" pitchFamily="2" charset="-78"/>
              </a:defRPr>
            </a:pPr>
            <a:endParaRPr lang="en-US"/>
          </a:p>
        </c:txPr>
        <c:crossAx val="197832752"/>
        <c:crosses val="autoZero"/>
        <c:auto val="1"/>
        <c:lblAlgn val="ctr"/>
        <c:lblOffset val="100"/>
        <c:noMultiLvlLbl val="0"/>
      </c:catAx>
      <c:valAx>
        <c:axId val="197832752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7832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درصد موارد استفاده از </a:t>
            </a:r>
            <a:r>
              <a:rPr lang="fa-IR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ماسک (خدمت گیرنده و خدمت دهنده) </a:t>
            </a:r>
            <a:r>
              <a:rPr lang="fa-IR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 اماکن عمومی</a:t>
            </a:r>
            <a:r>
              <a:rPr lang="fa-IR" sz="1800" baseline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استان های </a:t>
            </a:r>
            <a:r>
              <a:rPr lang="fa-IR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کشور – 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شهریور تا 6 مهر 1401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031109026206617"/>
          <c:y val="1.462573741520280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استانی!$X$1</c:f>
              <c:strCache>
                <c:ptCount val="1"/>
                <c:pt idx="0">
                  <c:v>درصد موارد استفاده از ماسک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8D-43EF-BD14-16569E868EF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DA3-4A76-8AA8-F658EF31A46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DA3-4A76-8AA8-F658EF31A46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C8D-43EF-BD14-16569E868EF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49A-4972-A9E7-87E19A174AC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C8D-43EF-BD14-16569E868EF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DA3-4A76-8AA8-F658EF31A46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DAD-45B4-9220-9E9F41E6C32D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89A-4D36-BE3E-6D24BACE60F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89A-4D36-BE3E-6D24BACE60F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B99-475A-A2A1-365A276AE18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722-4CE7-9D50-8CA60EB2DAB5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DC8D-43EF-BD14-16569E868EF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D899-4866-90A8-2AADD2B90E8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49A-4972-A9E7-87E19A174AC8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C8D-43EF-BD14-16569E868EF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49A-4972-A9E7-87E19A174AC8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DA3-4A76-8AA8-F658EF31A46B}"/>
              </c:ext>
            </c:extLst>
          </c:dPt>
          <c:dPt>
            <c:idx val="2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ADA3-4A76-8AA8-F658EF31A46B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49A-4972-A9E7-87E19A174AC8}"/>
              </c:ext>
            </c:extLst>
          </c:dPt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49A-4972-A9E7-87E19A174A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استانی!$W$2:$W$33</c:f>
              <c:strCache>
                <c:ptCount val="32"/>
                <c:pt idx="0">
                  <c:v>یزد</c:v>
                </c:pt>
                <c:pt idx="1">
                  <c:v>قزوین</c:v>
                </c:pt>
                <c:pt idx="2">
                  <c:v>خراسان شمالی</c:v>
                </c:pt>
                <c:pt idx="3">
                  <c:v>قم</c:v>
                </c:pt>
                <c:pt idx="4">
                  <c:v>کردستان</c:v>
                </c:pt>
                <c:pt idx="5">
                  <c:v>اردبیل</c:v>
                </c:pt>
                <c:pt idx="6">
                  <c:v>آذربایجان شرقی</c:v>
                </c:pt>
                <c:pt idx="7">
                  <c:v>همدان</c:v>
                </c:pt>
                <c:pt idx="8">
                  <c:v>ایلام</c:v>
                </c:pt>
                <c:pt idx="9">
                  <c:v>آذربایجان غربی</c:v>
                </c:pt>
                <c:pt idx="10">
                  <c:v>گیلان</c:v>
                </c:pt>
                <c:pt idx="11">
                  <c:v>مرکزی</c:v>
                </c:pt>
                <c:pt idx="12">
                  <c:v>فارس</c:v>
                </c:pt>
                <c:pt idx="13">
                  <c:v>سمنان</c:v>
                </c:pt>
                <c:pt idx="14">
                  <c:v>خراسان رضوی</c:v>
                </c:pt>
                <c:pt idx="15">
                  <c:v>لرستان</c:v>
                </c:pt>
                <c:pt idx="16">
                  <c:v>اصفهان ‎</c:v>
                </c:pt>
                <c:pt idx="17">
                  <c:v>میانگین</c:v>
                </c:pt>
                <c:pt idx="18">
                  <c:v>کرمان</c:v>
                </c:pt>
                <c:pt idx="19">
                  <c:v>زنجان</c:v>
                </c:pt>
                <c:pt idx="20">
                  <c:v>گلستان</c:v>
                </c:pt>
                <c:pt idx="21">
                  <c:v>تهران</c:v>
                </c:pt>
                <c:pt idx="22">
                  <c:v>بوشهر</c:v>
                </c:pt>
                <c:pt idx="23">
                  <c:v>خوزستان</c:v>
                </c:pt>
                <c:pt idx="24">
                  <c:v>هرمزگان</c:v>
                </c:pt>
                <c:pt idx="25">
                  <c:v>کهگیلویه و بویراحمد</c:v>
                </c:pt>
                <c:pt idx="26">
                  <c:v>مازندران</c:v>
                </c:pt>
                <c:pt idx="27">
                  <c:v>چهارمحال و بختیاری</c:v>
                </c:pt>
                <c:pt idx="28">
                  <c:v>سیستان و بلوچستان</c:v>
                </c:pt>
                <c:pt idx="29">
                  <c:v>کرمانشاه</c:v>
                </c:pt>
                <c:pt idx="30">
                  <c:v>خراسان جنوبی</c:v>
                </c:pt>
                <c:pt idx="31">
                  <c:v>البرز</c:v>
                </c:pt>
              </c:strCache>
            </c:strRef>
          </c:cat>
          <c:val>
            <c:numRef>
              <c:f>استانی!$X$2:$X$33</c:f>
              <c:numCache>
                <c:formatCode>0.00</c:formatCode>
                <c:ptCount val="32"/>
                <c:pt idx="0">
                  <c:v>11.297678275290215</c:v>
                </c:pt>
                <c:pt idx="1">
                  <c:v>12.140762463343108</c:v>
                </c:pt>
                <c:pt idx="2">
                  <c:v>12.712041884816752</c:v>
                </c:pt>
                <c:pt idx="3">
                  <c:v>13.154193872425916</c:v>
                </c:pt>
                <c:pt idx="4">
                  <c:v>13.349460364719018</c:v>
                </c:pt>
                <c:pt idx="5">
                  <c:v>13.930244664237373</c:v>
                </c:pt>
                <c:pt idx="6">
                  <c:v>14.668085672475723</c:v>
                </c:pt>
                <c:pt idx="7">
                  <c:v>15.638823835545146</c:v>
                </c:pt>
                <c:pt idx="8">
                  <c:v>16.620603015075378</c:v>
                </c:pt>
                <c:pt idx="9">
                  <c:v>16.811409110259685</c:v>
                </c:pt>
                <c:pt idx="10">
                  <c:v>18.771117166212537</c:v>
                </c:pt>
                <c:pt idx="11">
                  <c:v>18.907210732252654</c:v>
                </c:pt>
                <c:pt idx="12">
                  <c:v>19.76011823556162</c:v>
                </c:pt>
                <c:pt idx="13">
                  <c:v>20.399786780383796</c:v>
                </c:pt>
                <c:pt idx="14">
                  <c:v>20.423014461371896</c:v>
                </c:pt>
                <c:pt idx="15">
                  <c:v>20.634595701125896</c:v>
                </c:pt>
                <c:pt idx="16">
                  <c:v>21.027445460942999</c:v>
                </c:pt>
                <c:pt idx="17">
                  <c:v>21.355527926807845</c:v>
                </c:pt>
                <c:pt idx="18">
                  <c:v>21.363418912454154</c:v>
                </c:pt>
                <c:pt idx="19">
                  <c:v>21.816120906801011</c:v>
                </c:pt>
                <c:pt idx="20">
                  <c:v>22.388929351784416</c:v>
                </c:pt>
                <c:pt idx="21">
                  <c:v>22.562250996015937</c:v>
                </c:pt>
                <c:pt idx="22">
                  <c:v>22.976190476190482</c:v>
                </c:pt>
                <c:pt idx="23">
                  <c:v>23.010561892691172</c:v>
                </c:pt>
                <c:pt idx="24">
                  <c:v>23.543967280163603</c:v>
                </c:pt>
                <c:pt idx="25">
                  <c:v>23.631123919308358</c:v>
                </c:pt>
                <c:pt idx="26">
                  <c:v>24.865088561496439</c:v>
                </c:pt>
                <c:pt idx="27">
                  <c:v>29.700234192037474</c:v>
                </c:pt>
                <c:pt idx="28">
                  <c:v>30.53268765133172</c:v>
                </c:pt>
                <c:pt idx="29">
                  <c:v>30.611843951726076</c:v>
                </c:pt>
                <c:pt idx="30">
                  <c:v>34.727272727272727</c:v>
                </c:pt>
                <c:pt idx="31">
                  <c:v>35.72279260780288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9A-4D36-BE3E-6D24BACE6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833536"/>
        <c:axId val="197833928"/>
        <c:axId val="0"/>
      </c:bar3DChart>
      <c:catAx>
        <c:axId val="19783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cs typeface="B Nazanin" panose="00000400000000000000" pitchFamily="2" charset="-78"/>
              </a:defRPr>
            </a:pPr>
            <a:endParaRPr lang="en-US"/>
          </a:p>
        </c:txPr>
        <c:crossAx val="197833928"/>
        <c:crosses val="autoZero"/>
        <c:auto val="1"/>
        <c:lblAlgn val="ctr"/>
        <c:lblOffset val="100"/>
        <c:noMultiLvlLbl val="0"/>
      </c:catAx>
      <c:valAx>
        <c:axId val="197833928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97833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درصد موارد </a:t>
            </a:r>
            <a:r>
              <a:rPr lang="fa-IR" sz="1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رعایت</a:t>
            </a:r>
            <a:r>
              <a:rPr lang="fa-IR" sz="1800" baseline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دستورالعمل</a:t>
            </a:r>
            <a:r>
              <a:rPr lang="fa-IR" sz="1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1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فاصله گذاری</a:t>
            </a:r>
            <a:r>
              <a:rPr lang="fa-IR" sz="18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1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</a:t>
            </a:r>
            <a:r>
              <a:rPr lang="fa-IR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اماکن عمومی استان های کشور </a:t>
            </a:r>
            <a:r>
              <a:rPr lang="fa-IR" sz="1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–</a:t>
            </a:r>
            <a:r>
              <a:rPr lang="fa-IR" sz="1600" b="1" i="0" baseline="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30 شهریور تا 6 مهر 1401</a:t>
            </a:r>
            <a:endParaRPr lang="en-US" sz="1800" dirty="0" smtClean="0">
              <a:effectLst/>
            </a:endParaRPr>
          </a:p>
        </c:rich>
      </c:tx>
      <c:layout>
        <c:manualLayout>
          <c:xMode val="edge"/>
          <c:yMode val="edge"/>
          <c:x val="0.236859410430839"/>
          <c:y val="2.909872982443375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استانی!$AA$1</c:f>
              <c:strCache>
                <c:ptCount val="1"/>
                <c:pt idx="0">
                  <c:v>درصد موارد رعایت پروتکل فاصله گذاری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AA2-45B7-A16B-0AE09632D53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7F-46BF-8576-0C98CE71492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F7F-46BF-8576-0C98CE71492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AA2-45B7-A16B-0AE09632D53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50-4821-BAA7-60090C024A3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AA2-45B7-A16B-0AE09632D53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157-4D30-A622-DB16F248A23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0DF-4646-B83F-8FF97D3DD11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01C-4731-8F55-D6E1F608F6D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B63-4714-81DE-A0CA30F238F5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9F7F-46BF-8576-0C98CE71492B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150-4821-BAA7-60090C024A3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AA2-45B7-A16B-0AE09632D536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AA2-45B7-A16B-0AE09632D536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AA2-45B7-A16B-0AE09632D536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150-4821-BAA7-60090C024A3C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150-4821-BAA7-60090C024A3C}"/>
              </c:ext>
            </c:extLst>
          </c:dPt>
          <c:dPt>
            <c:idx val="2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6AA2-45B7-A16B-0AE09632D536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9F7F-46BF-8576-0C98CE7149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استانی!$Z$2:$Z$33</c:f>
              <c:strCache>
                <c:ptCount val="32"/>
                <c:pt idx="0">
                  <c:v>یزد</c:v>
                </c:pt>
                <c:pt idx="1">
                  <c:v>ایلام</c:v>
                </c:pt>
                <c:pt idx="2">
                  <c:v>هرمزگان</c:v>
                </c:pt>
                <c:pt idx="3">
                  <c:v>گیلان</c:v>
                </c:pt>
                <c:pt idx="4">
                  <c:v>فارس</c:v>
                </c:pt>
                <c:pt idx="5">
                  <c:v>کردستان</c:v>
                </c:pt>
                <c:pt idx="6">
                  <c:v>لرستان</c:v>
                </c:pt>
                <c:pt idx="7">
                  <c:v>زنجان</c:v>
                </c:pt>
                <c:pt idx="8">
                  <c:v>تهران</c:v>
                </c:pt>
                <c:pt idx="9">
                  <c:v>قم</c:v>
                </c:pt>
                <c:pt idx="10">
                  <c:v>همدان</c:v>
                </c:pt>
                <c:pt idx="11">
                  <c:v>اردبیل</c:v>
                </c:pt>
                <c:pt idx="12">
                  <c:v>آذربایجان شرقی</c:v>
                </c:pt>
                <c:pt idx="13">
                  <c:v>خراسان شمالی</c:v>
                </c:pt>
                <c:pt idx="14">
                  <c:v>اصفهان ‎</c:v>
                </c:pt>
                <c:pt idx="15">
                  <c:v>خوزستان</c:v>
                </c:pt>
                <c:pt idx="16">
                  <c:v>بوشهر</c:v>
                </c:pt>
                <c:pt idx="17">
                  <c:v>مرکزی</c:v>
                </c:pt>
                <c:pt idx="18">
                  <c:v>چهارمحال و بختیاری</c:v>
                </c:pt>
                <c:pt idx="19">
                  <c:v>میانگین</c:v>
                </c:pt>
                <c:pt idx="20">
                  <c:v>کرمان</c:v>
                </c:pt>
                <c:pt idx="21">
                  <c:v>مازندران</c:v>
                </c:pt>
                <c:pt idx="22">
                  <c:v>سمنان</c:v>
                </c:pt>
                <c:pt idx="23">
                  <c:v>گلستان</c:v>
                </c:pt>
                <c:pt idx="24">
                  <c:v>سیستان و بلوچستان</c:v>
                </c:pt>
                <c:pt idx="25">
                  <c:v>قزوین</c:v>
                </c:pt>
                <c:pt idx="26">
                  <c:v>کهگیلویه و بویراحمد</c:v>
                </c:pt>
                <c:pt idx="27">
                  <c:v>خراسان رضوی</c:v>
                </c:pt>
                <c:pt idx="28">
                  <c:v>کرمانشاه</c:v>
                </c:pt>
                <c:pt idx="29">
                  <c:v>البرز</c:v>
                </c:pt>
                <c:pt idx="30">
                  <c:v>خراسان جنوبی</c:v>
                </c:pt>
                <c:pt idx="31">
                  <c:v>آذربایجان غربی</c:v>
                </c:pt>
              </c:strCache>
            </c:strRef>
          </c:cat>
          <c:val>
            <c:numRef>
              <c:f>استانی!$AA$2:$AA$33</c:f>
              <c:numCache>
                <c:formatCode>0.00</c:formatCode>
                <c:ptCount val="32"/>
                <c:pt idx="0">
                  <c:v>16.965174129353237</c:v>
                </c:pt>
                <c:pt idx="1">
                  <c:v>18.718592964824122</c:v>
                </c:pt>
                <c:pt idx="2">
                  <c:v>21.496932515337424</c:v>
                </c:pt>
                <c:pt idx="3">
                  <c:v>23.66893732970027</c:v>
                </c:pt>
                <c:pt idx="4">
                  <c:v>24.223510686675766</c:v>
                </c:pt>
                <c:pt idx="5">
                  <c:v>24.231484927428358</c:v>
                </c:pt>
                <c:pt idx="6">
                  <c:v>24.52405322415558</c:v>
                </c:pt>
                <c:pt idx="7">
                  <c:v>24.732997481108317</c:v>
                </c:pt>
                <c:pt idx="8">
                  <c:v>25.436586985391767</c:v>
                </c:pt>
                <c:pt idx="9">
                  <c:v>25.78101456554495</c:v>
                </c:pt>
                <c:pt idx="10">
                  <c:v>26.281550871714803</c:v>
                </c:pt>
                <c:pt idx="11">
                  <c:v>26.366475793857365</c:v>
                </c:pt>
                <c:pt idx="12">
                  <c:v>27.005454303578556</c:v>
                </c:pt>
                <c:pt idx="13">
                  <c:v>27.099476439790575</c:v>
                </c:pt>
                <c:pt idx="14">
                  <c:v>27.158339197748067</c:v>
                </c:pt>
                <c:pt idx="15">
                  <c:v>28.342205323193919</c:v>
                </c:pt>
                <c:pt idx="16">
                  <c:v>28.376623376623378</c:v>
                </c:pt>
                <c:pt idx="17">
                  <c:v>28.415315818893237</c:v>
                </c:pt>
                <c:pt idx="18">
                  <c:v>29.161592505854799</c:v>
                </c:pt>
                <c:pt idx="19">
                  <c:v>29.897833695960635</c:v>
                </c:pt>
                <c:pt idx="20">
                  <c:v>30.435337266783609</c:v>
                </c:pt>
                <c:pt idx="21">
                  <c:v>31.289521602383711</c:v>
                </c:pt>
                <c:pt idx="22">
                  <c:v>31.583155650319828</c:v>
                </c:pt>
                <c:pt idx="23">
                  <c:v>32.995872784656463</c:v>
                </c:pt>
                <c:pt idx="24">
                  <c:v>35.244552058111381</c:v>
                </c:pt>
                <c:pt idx="25">
                  <c:v>36.217008797653961</c:v>
                </c:pt>
                <c:pt idx="26">
                  <c:v>36.340057636887614</c:v>
                </c:pt>
                <c:pt idx="27">
                  <c:v>36.384657025752063</c:v>
                </c:pt>
                <c:pt idx="28">
                  <c:v>37.920291888857697</c:v>
                </c:pt>
                <c:pt idx="29">
                  <c:v>38.199178644763862</c:v>
                </c:pt>
                <c:pt idx="30">
                  <c:v>44.909090909090914</c:v>
                </c:pt>
                <c:pt idx="31">
                  <c:v>51.140911025968492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DF-4646-B83F-8FF97D3DD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810560"/>
        <c:axId val="151809776"/>
        <c:axId val="0"/>
      </c:bar3DChart>
      <c:catAx>
        <c:axId val="151810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cs typeface="B Nazanin" panose="00000400000000000000" pitchFamily="2" charset="-78"/>
              </a:defRPr>
            </a:pPr>
            <a:endParaRPr lang="en-US"/>
          </a:p>
        </c:txPr>
        <c:crossAx val="151809776"/>
        <c:crosses val="autoZero"/>
        <c:auto val="1"/>
        <c:lblAlgn val="ctr"/>
        <c:lblOffset val="100"/>
        <c:noMultiLvlLbl val="0"/>
      </c:catAx>
      <c:valAx>
        <c:axId val="151809776"/>
        <c:scaling>
          <c:orientation val="minMax"/>
          <c:max val="10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181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fa-IR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درصد رعایت </a:t>
            </a:r>
            <a:r>
              <a:rPr lang="fa-IR" sz="2400" b="1" i="0" u="none" strike="noStrike" kern="12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بهداشت فردی </a:t>
            </a: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</a:t>
            </a:r>
            <a:r>
              <a:rPr lang="fa-IR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اماکن عمومی </a:t>
            </a:r>
            <a:r>
              <a:rPr lang="fa-IR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  - </a:t>
            </a:r>
            <a:r>
              <a:rPr lang="fa-IR" sz="2400" baseline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23 شهریور تا 6 مهرماه 1401</a:t>
            </a:r>
            <a:endParaRPr lang="fa-IR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8641485330165336"/>
          <c:y val="6.5988023433542183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79995928581231"/>
          <c:y val="8.5431628354066452E-2"/>
          <c:w val="0.81386630021033368"/>
          <c:h val="0.8598199309578650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استانی!$BG$1</c:f>
              <c:strCache>
                <c:ptCount val="1"/>
                <c:pt idx="0">
                  <c:v>تا 30 شهریور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استانی!$S$2:$S$23</c:f>
              <c:strCache>
                <c:ptCount val="22"/>
                <c:pt idx="0">
                  <c:v> رستوران ها</c:v>
                </c:pt>
                <c:pt idx="1">
                  <c:v> پاساژها</c:v>
                </c:pt>
                <c:pt idx="2">
                  <c:v>  نانوایی ها</c:v>
                </c:pt>
                <c:pt idx="3">
                  <c:v> مراکز ورزشی</c:v>
                </c:pt>
                <c:pt idx="4">
                  <c:v>میانگین</c:v>
                </c:pt>
                <c:pt idx="5">
                  <c:v>  کارگاه ها و صنایع کوچک (زیر 25 نفر)</c:v>
                </c:pt>
                <c:pt idx="6">
                  <c:v> پایانه های مسافربری درون شهری(مترو، تاکسی و اتوبوس)</c:v>
                </c:pt>
                <c:pt idx="7">
                  <c:v>  پایانه مسافر بری برون شهری(زمینی، ریلی و دریایی)</c:v>
                </c:pt>
                <c:pt idx="8">
                  <c:v> تالارهای پذیرایی</c:v>
                </c:pt>
                <c:pt idx="9">
                  <c:v>سالن سینما و تئاتر</c:v>
                </c:pt>
                <c:pt idx="10">
                  <c:v>مدارس</c:v>
                </c:pt>
                <c:pt idx="11">
                  <c:v> هتل ها و مراکز اقامتی</c:v>
                </c:pt>
                <c:pt idx="12">
                  <c:v> بانک ها</c:v>
                </c:pt>
                <c:pt idx="13">
                  <c:v> استخرهای شنا و مراکز تفریحی آبی</c:v>
                </c:pt>
                <c:pt idx="14">
                  <c:v> مراکز تفریحی (شهربازی و ...) ها</c:v>
                </c:pt>
                <c:pt idx="15">
                  <c:v> پیشخوان و پلیس+10</c:v>
                </c:pt>
                <c:pt idx="16">
                  <c:v>مهدکودک</c:v>
                </c:pt>
                <c:pt idx="17">
                  <c:v>فروشگاه های زنجیره ای</c:v>
                </c:pt>
                <c:pt idx="18">
                  <c:v> ادارات و سازمان ها </c:v>
                </c:pt>
                <c:pt idx="19">
                  <c:v> فرودگاه ها</c:v>
                </c:pt>
                <c:pt idx="20">
                  <c:v> دانشگاه</c:v>
                </c:pt>
                <c:pt idx="21">
                  <c:v> استادیوم</c:v>
                </c:pt>
              </c:strCache>
            </c:strRef>
          </c:cat>
          <c:val>
            <c:numRef>
              <c:f>استانی!$BG$2:$BG$23</c:f>
              <c:numCache>
                <c:formatCode>0.00</c:formatCode>
                <c:ptCount val="22"/>
                <c:pt idx="0">
                  <c:v>44.191326131204008</c:v>
                </c:pt>
                <c:pt idx="1">
                  <c:v>43.676470588235297</c:v>
                </c:pt>
                <c:pt idx="2">
                  <c:v>44.862056610533855</c:v>
                </c:pt>
                <c:pt idx="3">
                  <c:v>44.082840236686387</c:v>
                </c:pt>
                <c:pt idx="4">
                  <c:v>44.014288551633896</c:v>
                </c:pt>
                <c:pt idx="5">
                  <c:v>45.814730240959747</c:v>
                </c:pt>
                <c:pt idx="6">
                  <c:v>64.690265486725664</c:v>
                </c:pt>
                <c:pt idx="7">
                  <c:v>77.951388888888886</c:v>
                </c:pt>
                <c:pt idx="8">
                  <c:v>79.245283018867923</c:v>
                </c:pt>
                <c:pt idx="9">
                  <c:v>91.304347826086953</c:v>
                </c:pt>
                <c:pt idx="10">
                  <c:v>79.870377430423176</c:v>
                </c:pt>
                <c:pt idx="11">
                  <c:v>61.68</c:v>
                </c:pt>
                <c:pt idx="12">
                  <c:v>81.723862729449323</c:v>
                </c:pt>
                <c:pt idx="13">
                  <c:v>79.11877394636015</c:v>
                </c:pt>
                <c:pt idx="14">
                  <c:v>72.932330827067673</c:v>
                </c:pt>
                <c:pt idx="15">
                  <c:v>82.430647291941867</c:v>
                </c:pt>
                <c:pt idx="16">
                  <c:v>85.517241379310349</c:v>
                </c:pt>
                <c:pt idx="17">
                  <c:v>81.89493433395873</c:v>
                </c:pt>
                <c:pt idx="18">
                  <c:v>86.83920704845815</c:v>
                </c:pt>
                <c:pt idx="19">
                  <c:v>98.076923076923066</c:v>
                </c:pt>
                <c:pt idx="20">
                  <c:v>87.323943661971825</c:v>
                </c:pt>
                <c:pt idx="21">
                  <c:v>83.870967741935488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D7-49F2-9528-4AFF8F7FFAF2}"/>
            </c:ext>
          </c:extLst>
        </c:ser>
        <c:ser>
          <c:idx val="1"/>
          <c:order val="1"/>
          <c:tx>
            <c:strRef>
              <c:f>استانی!$BH$1</c:f>
              <c:strCache>
                <c:ptCount val="1"/>
                <c:pt idx="0">
                  <c:v>تا 6 مهرماه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استانی!$S$2:$S$23</c:f>
              <c:strCache>
                <c:ptCount val="22"/>
                <c:pt idx="0">
                  <c:v> رستوران ها</c:v>
                </c:pt>
                <c:pt idx="1">
                  <c:v> پاساژها</c:v>
                </c:pt>
                <c:pt idx="2">
                  <c:v>  نانوایی ها</c:v>
                </c:pt>
                <c:pt idx="3">
                  <c:v> مراکز ورزشی</c:v>
                </c:pt>
                <c:pt idx="4">
                  <c:v>میانگین</c:v>
                </c:pt>
                <c:pt idx="5">
                  <c:v>  کارگاه ها و صنایع کوچک (زیر 25 نفر)</c:v>
                </c:pt>
                <c:pt idx="6">
                  <c:v> پایانه های مسافربری درون شهری(مترو، تاکسی و اتوبوس)</c:v>
                </c:pt>
                <c:pt idx="7">
                  <c:v>  پایانه مسافر بری برون شهری(زمینی، ریلی و دریایی)</c:v>
                </c:pt>
                <c:pt idx="8">
                  <c:v> تالارهای پذیرایی</c:v>
                </c:pt>
                <c:pt idx="9">
                  <c:v>سالن سینما و تئاتر</c:v>
                </c:pt>
                <c:pt idx="10">
                  <c:v>مدارس</c:v>
                </c:pt>
                <c:pt idx="11">
                  <c:v> هتل ها و مراکز اقامتی</c:v>
                </c:pt>
                <c:pt idx="12">
                  <c:v> بانک ها</c:v>
                </c:pt>
                <c:pt idx="13">
                  <c:v> استخرهای شنا و مراکز تفریحی آبی</c:v>
                </c:pt>
                <c:pt idx="14">
                  <c:v> مراکز تفریحی (شهربازی و ...) ها</c:v>
                </c:pt>
                <c:pt idx="15">
                  <c:v> پیشخوان و پلیس+10</c:v>
                </c:pt>
                <c:pt idx="16">
                  <c:v>مهدکودک</c:v>
                </c:pt>
                <c:pt idx="17">
                  <c:v>فروشگاه های زنجیره ای</c:v>
                </c:pt>
                <c:pt idx="18">
                  <c:v> ادارات و سازمان ها </c:v>
                </c:pt>
                <c:pt idx="19">
                  <c:v> فرودگاه ها</c:v>
                </c:pt>
                <c:pt idx="20">
                  <c:v> دانشگاه</c:v>
                </c:pt>
                <c:pt idx="21">
                  <c:v> استادیوم</c:v>
                </c:pt>
              </c:strCache>
            </c:strRef>
          </c:cat>
          <c:val>
            <c:numRef>
              <c:f>استانی!$BH$2:$BH$23</c:f>
              <c:numCache>
                <c:formatCode>0.00</c:formatCode>
                <c:ptCount val="22"/>
                <c:pt idx="0">
                  <c:v>42.059849458417474</c:v>
                </c:pt>
                <c:pt idx="1">
                  <c:v>42.678571428571423</c:v>
                </c:pt>
                <c:pt idx="2">
                  <c:v>42.819241475295755</c:v>
                </c:pt>
                <c:pt idx="3">
                  <c:v>43.240093240093245</c:v>
                </c:pt>
                <c:pt idx="4">
                  <c:v>43.877116639863779</c:v>
                </c:pt>
                <c:pt idx="5">
                  <c:v>46.177561138191059</c:v>
                </c:pt>
                <c:pt idx="6">
                  <c:v>58.757062146892657</c:v>
                </c:pt>
                <c:pt idx="7">
                  <c:v>70.598290598290603</c:v>
                </c:pt>
                <c:pt idx="8">
                  <c:v>74.007220216606498</c:v>
                </c:pt>
                <c:pt idx="9">
                  <c:v>77.777777777777786</c:v>
                </c:pt>
                <c:pt idx="10">
                  <c:v>78.981288981288984</c:v>
                </c:pt>
                <c:pt idx="11">
                  <c:v>79.059180576631263</c:v>
                </c:pt>
                <c:pt idx="12">
                  <c:v>79.243623570800352</c:v>
                </c:pt>
                <c:pt idx="13">
                  <c:v>79.492600422832979</c:v>
                </c:pt>
                <c:pt idx="14">
                  <c:v>79.861111111111114</c:v>
                </c:pt>
                <c:pt idx="15">
                  <c:v>80.265095729013254</c:v>
                </c:pt>
                <c:pt idx="16">
                  <c:v>80.372250423011849</c:v>
                </c:pt>
                <c:pt idx="17">
                  <c:v>81.193490054249551</c:v>
                </c:pt>
                <c:pt idx="18">
                  <c:v>85.609934258582911</c:v>
                </c:pt>
                <c:pt idx="19">
                  <c:v>88.571428571428569</c:v>
                </c:pt>
                <c:pt idx="20">
                  <c:v>88.888888888888886</c:v>
                </c:pt>
                <c:pt idx="21">
                  <c:v>93.939393939393938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9E-463E-95EE-6CA3F7711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072440"/>
        <c:axId val="151897144"/>
        <c:axId val="0"/>
      </c:bar3DChart>
      <c:catAx>
        <c:axId val="151072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cs typeface="B Nazanin" panose="00000400000000000000" pitchFamily="2" charset="-78"/>
              </a:defRPr>
            </a:pPr>
            <a:endParaRPr lang="en-US"/>
          </a:p>
        </c:txPr>
        <c:crossAx val="151897144"/>
        <c:crosses val="autoZero"/>
        <c:auto val="1"/>
        <c:lblAlgn val="ctr"/>
        <c:lblOffset val="100"/>
        <c:noMultiLvlLbl val="0"/>
      </c:catAx>
      <c:valAx>
        <c:axId val="151897144"/>
        <c:scaling>
          <c:orientation val="minMax"/>
          <c:max val="10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51072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764126590016636"/>
          <c:y val="0.66768907028313762"/>
          <c:w val="8.0905484221705515E-2"/>
          <c:h val="0.15766358259135851"/>
        </c:manualLayout>
      </c:layout>
      <c:overlay val="0"/>
      <c:txPr>
        <a:bodyPr/>
        <a:lstStyle/>
        <a:p>
          <a:pPr>
            <a:defRPr sz="12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درصد رعایت </a:t>
            </a: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تهویه مناسب </a:t>
            </a:r>
            <a:r>
              <a:rPr lang="fa-IR" sz="2400" baseline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</a:t>
            </a:r>
            <a:r>
              <a:rPr lang="fa-IR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اماکن عمومی </a:t>
            </a: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  </a:t>
            </a:r>
            <a:r>
              <a:rPr lang="fa-IR" sz="2400" b="1" i="0" u="none" strike="noStrike" kern="1200" baseline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- 23 شهریور تا 6 مهرماه 1401</a:t>
            </a:r>
            <a:endParaRPr lang="fa-IR" sz="2400" b="1" i="0" u="none" strike="noStrike" kern="1200" baseline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8641485330165336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83428874572981"/>
          <c:y val="8.5431628354066452E-2"/>
          <c:w val="0.8368319553434288"/>
          <c:h val="0.8627118306480595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استانی!$BG$1</c:f>
              <c:strCache>
                <c:ptCount val="1"/>
                <c:pt idx="0">
                  <c:v>تا 30 شهریور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استانی!$S$2:$S$23</c:f>
              <c:strCache>
                <c:ptCount val="22"/>
                <c:pt idx="0">
                  <c:v> مدارس</c:v>
                </c:pt>
                <c:pt idx="1">
                  <c:v>میانگین</c:v>
                </c:pt>
                <c:pt idx="2">
                  <c:v> مراکز ورزشی</c:v>
                </c:pt>
                <c:pt idx="3">
                  <c:v> رستوران ها</c:v>
                </c:pt>
                <c:pt idx="4">
                  <c:v> استخرهای شنا و مراکز تفریحی آبی</c:v>
                </c:pt>
                <c:pt idx="5">
                  <c:v> تالارهای پذیرایی</c:v>
                </c:pt>
                <c:pt idx="6">
                  <c:v> نانوایی ها</c:v>
                </c:pt>
                <c:pt idx="7">
                  <c:v> کارگاه ها و صنایع کوچک (زیر 25 نفر)</c:v>
                </c:pt>
                <c:pt idx="8">
                  <c:v> پاساژها</c:v>
                </c:pt>
                <c:pt idx="9">
                  <c:v> پایانه های مسافربری درون شهری(مترو، تاکسی و اتوبوس)</c:v>
                </c:pt>
                <c:pt idx="10">
                  <c:v>مراکز تفریحی (شهربازی و ...) ها</c:v>
                </c:pt>
                <c:pt idx="11">
                  <c:v>پایانه مسافر بری برون شهری(زمینی، ریلی و دریایی)</c:v>
                </c:pt>
                <c:pt idx="12">
                  <c:v> پیشخوان و پلیس+10</c:v>
                </c:pt>
                <c:pt idx="13">
                  <c:v> بانک ها</c:v>
                </c:pt>
                <c:pt idx="14">
                  <c:v> مهدکودک</c:v>
                </c:pt>
                <c:pt idx="15">
                  <c:v> دانشگاه</c:v>
                </c:pt>
                <c:pt idx="16">
                  <c:v> هتل ها و مراکز اقامتی</c:v>
                </c:pt>
                <c:pt idx="17">
                  <c:v> فروشگاه های زنجیره ای</c:v>
                </c:pt>
                <c:pt idx="18">
                  <c:v>ادارات و سازمان ها </c:v>
                </c:pt>
                <c:pt idx="19">
                  <c:v>فرودگاه ها</c:v>
                </c:pt>
                <c:pt idx="20">
                  <c:v> استادیوم</c:v>
                </c:pt>
                <c:pt idx="21">
                  <c:v> سالن سینما و تئاتر</c:v>
                </c:pt>
              </c:strCache>
            </c:strRef>
          </c:cat>
          <c:val>
            <c:numRef>
              <c:f>استانی!$BG$2:$BG$23</c:f>
              <c:numCache>
                <c:formatCode>0.00</c:formatCode>
                <c:ptCount val="22"/>
                <c:pt idx="0">
                  <c:v>49.27563858177659</c:v>
                </c:pt>
                <c:pt idx="1">
                  <c:v>44.746299346909211</c:v>
                </c:pt>
                <c:pt idx="2">
                  <c:v>44.280078895463511</c:v>
                </c:pt>
                <c:pt idx="3">
                  <c:v>42.977923907937999</c:v>
                </c:pt>
                <c:pt idx="4">
                  <c:v>47.31800766283525</c:v>
                </c:pt>
                <c:pt idx="5">
                  <c:v>45.956873315363886</c:v>
                </c:pt>
                <c:pt idx="6">
                  <c:v>47.817986384808314</c:v>
                </c:pt>
                <c:pt idx="7">
                  <c:v>48.345318837122115</c:v>
                </c:pt>
                <c:pt idx="8">
                  <c:v>75.588235294117652</c:v>
                </c:pt>
                <c:pt idx="9">
                  <c:v>82.743362831858406</c:v>
                </c:pt>
                <c:pt idx="10">
                  <c:v>84.962406015037601</c:v>
                </c:pt>
                <c:pt idx="11">
                  <c:v>79.6875</c:v>
                </c:pt>
                <c:pt idx="12">
                  <c:v>78.863936591809775</c:v>
                </c:pt>
                <c:pt idx="13">
                  <c:v>80.44692737430168</c:v>
                </c:pt>
                <c:pt idx="14">
                  <c:v>81.206896551724142</c:v>
                </c:pt>
                <c:pt idx="15">
                  <c:v>77.464788732394368</c:v>
                </c:pt>
                <c:pt idx="16">
                  <c:v>71.84</c:v>
                </c:pt>
                <c:pt idx="17">
                  <c:v>79.737335834896811</c:v>
                </c:pt>
                <c:pt idx="18">
                  <c:v>82.433920704845818</c:v>
                </c:pt>
                <c:pt idx="19">
                  <c:v>92.307692307692307</c:v>
                </c:pt>
                <c:pt idx="20">
                  <c:v>93.548387096774192</c:v>
                </c:pt>
                <c:pt idx="21">
                  <c:v>78.260869565217391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D7-49F2-9528-4AFF8F7FFAF2}"/>
            </c:ext>
          </c:extLst>
        </c:ser>
        <c:ser>
          <c:idx val="1"/>
          <c:order val="1"/>
          <c:tx>
            <c:strRef>
              <c:f>استانی!$BH$1</c:f>
              <c:strCache>
                <c:ptCount val="1"/>
                <c:pt idx="0">
                  <c:v>تا 6 مهر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استانی!$S$2:$S$23</c:f>
              <c:strCache>
                <c:ptCount val="22"/>
                <c:pt idx="0">
                  <c:v> مدارس</c:v>
                </c:pt>
                <c:pt idx="1">
                  <c:v>میانگین</c:v>
                </c:pt>
                <c:pt idx="2">
                  <c:v> مراکز ورزشی</c:v>
                </c:pt>
                <c:pt idx="3">
                  <c:v> رستوران ها</c:v>
                </c:pt>
                <c:pt idx="4">
                  <c:v> استخرهای شنا و مراکز تفریحی آبی</c:v>
                </c:pt>
                <c:pt idx="5">
                  <c:v> تالارهای پذیرایی</c:v>
                </c:pt>
                <c:pt idx="6">
                  <c:v> نانوایی ها</c:v>
                </c:pt>
                <c:pt idx="7">
                  <c:v> کارگاه ها و صنایع کوچک (زیر 25 نفر)</c:v>
                </c:pt>
                <c:pt idx="8">
                  <c:v> پاساژها</c:v>
                </c:pt>
                <c:pt idx="9">
                  <c:v> پایانه های مسافربری درون شهری(مترو، تاکسی و اتوبوس)</c:v>
                </c:pt>
                <c:pt idx="10">
                  <c:v>مراکز تفریحی (شهربازی و ...) ها</c:v>
                </c:pt>
                <c:pt idx="11">
                  <c:v>پایانه مسافر بری برون شهری(زمینی، ریلی و دریایی)</c:v>
                </c:pt>
                <c:pt idx="12">
                  <c:v> پیشخوان و پلیس+10</c:v>
                </c:pt>
                <c:pt idx="13">
                  <c:v> بانک ها</c:v>
                </c:pt>
                <c:pt idx="14">
                  <c:v> مهدکودک</c:v>
                </c:pt>
                <c:pt idx="15">
                  <c:v> دانشگاه</c:v>
                </c:pt>
                <c:pt idx="16">
                  <c:v> هتل ها و مراکز اقامتی</c:v>
                </c:pt>
                <c:pt idx="17">
                  <c:v> فروشگاه های زنجیره ای</c:v>
                </c:pt>
                <c:pt idx="18">
                  <c:v>ادارات و سازمان ها </c:v>
                </c:pt>
                <c:pt idx="19">
                  <c:v>فرودگاه ها</c:v>
                </c:pt>
                <c:pt idx="20">
                  <c:v> استادیوم</c:v>
                </c:pt>
                <c:pt idx="21">
                  <c:v> سالن سینما و تئاتر</c:v>
                </c:pt>
              </c:strCache>
            </c:strRef>
          </c:cat>
          <c:val>
            <c:numRef>
              <c:f>استانی!$BH$2:$BH$23</c:f>
              <c:numCache>
                <c:formatCode>0.00</c:formatCode>
                <c:ptCount val="22"/>
                <c:pt idx="0">
                  <c:v>43.045738045738048</c:v>
                </c:pt>
                <c:pt idx="1">
                  <c:v>44.576063894482203</c:v>
                </c:pt>
                <c:pt idx="2">
                  <c:v>45.046620046620042</c:v>
                </c:pt>
                <c:pt idx="3">
                  <c:v>45.061501744079308</c:v>
                </c:pt>
                <c:pt idx="4">
                  <c:v>46.194503171247362</c:v>
                </c:pt>
                <c:pt idx="5">
                  <c:v>48.014440433212997</c:v>
                </c:pt>
                <c:pt idx="6">
                  <c:v>48.090640222686154</c:v>
                </c:pt>
                <c:pt idx="7">
                  <c:v>49.023038786818312</c:v>
                </c:pt>
                <c:pt idx="8">
                  <c:v>72.142857142857139</c:v>
                </c:pt>
                <c:pt idx="9">
                  <c:v>77.212806026365342</c:v>
                </c:pt>
                <c:pt idx="10">
                  <c:v>77.777777777777786</c:v>
                </c:pt>
                <c:pt idx="11">
                  <c:v>78.632478632478637</c:v>
                </c:pt>
                <c:pt idx="12">
                  <c:v>79.234167893961711</c:v>
                </c:pt>
                <c:pt idx="13">
                  <c:v>80.738786279683367</c:v>
                </c:pt>
                <c:pt idx="14">
                  <c:v>82.064297800338409</c:v>
                </c:pt>
                <c:pt idx="15">
                  <c:v>82.222222222222214</c:v>
                </c:pt>
                <c:pt idx="16">
                  <c:v>83.308042488619122</c:v>
                </c:pt>
                <c:pt idx="17">
                  <c:v>83.423749246534058</c:v>
                </c:pt>
                <c:pt idx="18">
                  <c:v>83.637691745799856</c:v>
                </c:pt>
                <c:pt idx="19">
                  <c:v>91.428571428571431</c:v>
                </c:pt>
                <c:pt idx="20">
                  <c:v>93.939393939393938</c:v>
                </c:pt>
                <c:pt idx="21">
                  <c:v>94.444444444444443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70-4BB3-B046-C0FC26375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473272"/>
        <c:axId val="197473664"/>
        <c:axId val="0"/>
      </c:bar3DChart>
      <c:catAx>
        <c:axId val="197473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cs typeface="B Nazanin" panose="00000400000000000000" pitchFamily="2" charset="-78"/>
              </a:defRPr>
            </a:pPr>
            <a:endParaRPr lang="en-US"/>
          </a:p>
        </c:txPr>
        <c:crossAx val="197473664"/>
        <c:crosses val="autoZero"/>
        <c:auto val="1"/>
        <c:lblAlgn val="ctr"/>
        <c:lblOffset val="100"/>
        <c:noMultiLvlLbl val="0"/>
      </c:catAx>
      <c:valAx>
        <c:axId val="197473664"/>
        <c:scaling>
          <c:orientation val="minMax"/>
          <c:max val="10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97473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60820138897022"/>
          <c:y val="0.71780351676329601"/>
          <c:w val="7.8793206643393662E-2"/>
          <c:h val="0.15967196504886319"/>
        </c:manualLayout>
      </c:layout>
      <c:overlay val="0"/>
      <c:txPr>
        <a:bodyPr/>
        <a:lstStyle/>
        <a:p>
          <a:pPr>
            <a:defRPr sz="11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fa-I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درصد استفاده از </a:t>
            </a:r>
            <a:r>
              <a:rPr lang="fa-IR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ماسک در شاغلین وخدمت گیرندگان به تفکیک اماکن </a:t>
            </a:r>
            <a:r>
              <a:rPr lang="fa-IR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عمومی </a:t>
            </a:r>
            <a:r>
              <a:rPr lang="fa-I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  - </a:t>
            </a:r>
            <a:r>
              <a:rPr lang="fa-IR" sz="1600" b="1" i="0" u="none" strike="noStrike" kern="120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anose="00000700000000000000" pitchFamily="2" charset="-78"/>
              </a:rPr>
              <a:t>23 شهریور تا 6 مهر 1401</a:t>
            </a:r>
            <a:endParaRPr lang="fa-IR" sz="1600" b="1" i="0" u="none" strike="noStrike" kern="1200" baseline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9200326116601293"/>
          <c:y val="1.099800390559036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01110447444896"/>
          <c:y val="8.5431628354066452E-2"/>
          <c:w val="0.8256551396147096"/>
          <c:h val="0.820919415806816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استانی!$BG$1</c:f>
              <c:strCache>
                <c:ptCount val="1"/>
                <c:pt idx="0">
                  <c:v>تا 30 شهریور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استانی!$S$2:$S$23</c:f>
              <c:strCache>
                <c:ptCount val="22"/>
                <c:pt idx="0">
                  <c:v>مراکز تفریحی (شهربازی و ...) ها</c:v>
                </c:pt>
                <c:pt idx="1">
                  <c:v> استخرهای شنا و مراکز تفریحی آبی</c:v>
                </c:pt>
                <c:pt idx="2">
                  <c:v> مراکز ورزشی</c:v>
                </c:pt>
                <c:pt idx="3">
                  <c:v> نانوایی ها</c:v>
                </c:pt>
                <c:pt idx="4">
                  <c:v> پاساژها</c:v>
                </c:pt>
                <c:pt idx="5">
                  <c:v> پایانه های مسافربری درون شهری(مترو، تاکسی و اتوبوس)</c:v>
                </c:pt>
                <c:pt idx="6">
                  <c:v> استادیوم</c:v>
                </c:pt>
                <c:pt idx="7">
                  <c:v>میانگین</c:v>
                </c:pt>
                <c:pt idx="8">
                  <c:v>پایانه مسافر بری برون شهری(زمینی، ریلی و دریایی)</c:v>
                </c:pt>
                <c:pt idx="9">
                  <c:v> رستوران ها</c:v>
                </c:pt>
                <c:pt idx="10">
                  <c:v> تالارهای پذیرایی</c:v>
                </c:pt>
                <c:pt idx="11">
                  <c:v> کارگاه ها و صنایع کوچک (زیر 25 نفر)</c:v>
                </c:pt>
                <c:pt idx="12">
                  <c:v> بانک ها</c:v>
                </c:pt>
                <c:pt idx="13">
                  <c:v> پیشخوان و پلیس+10</c:v>
                </c:pt>
                <c:pt idx="14">
                  <c:v> فروشگاه های زنجیره ای</c:v>
                </c:pt>
                <c:pt idx="15">
                  <c:v> مهدکودک</c:v>
                </c:pt>
                <c:pt idx="16">
                  <c:v>ادارات و سازمان ها </c:v>
                </c:pt>
                <c:pt idx="17">
                  <c:v> هتل ها و مراکز اقامتی</c:v>
                </c:pt>
                <c:pt idx="18">
                  <c:v> سالن سینما و تئاتر</c:v>
                </c:pt>
                <c:pt idx="19">
                  <c:v> دانشگاه</c:v>
                </c:pt>
                <c:pt idx="20">
                  <c:v> مدارس</c:v>
                </c:pt>
                <c:pt idx="21">
                  <c:v>فرودگاه ها</c:v>
                </c:pt>
              </c:strCache>
            </c:strRef>
          </c:cat>
          <c:val>
            <c:numRef>
              <c:f>استانی!$BG$2:$BG$23</c:f>
              <c:numCache>
                <c:formatCode>0.00</c:formatCode>
                <c:ptCount val="22"/>
                <c:pt idx="0">
                  <c:v>16.165413533834585</c:v>
                </c:pt>
                <c:pt idx="1">
                  <c:v>18.96551724137931</c:v>
                </c:pt>
                <c:pt idx="2">
                  <c:v>20.710059171597635</c:v>
                </c:pt>
                <c:pt idx="3">
                  <c:v>21.232533142242925</c:v>
                </c:pt>
                <c:pt idx="4">
                  <c:v>19.558823529411764</c:v>
                </c:pt>
                <c:pt idx="5">
                  <c:v>24.247787610619469</c:v>
                </c:pt>
                <c:pt idx="6">
                  <c:v>19.35483870967742</c:v>
                </c:pt>
                <c:pt idx="7">
                  <c:v>22.367833818186071</c:v>
                </c:pt>
                <c:pt idx="8">
                  <c:v>25.868055555555557</c:v>
                </c:pt>
                <c:pt idx="9">
                  <c:v>22.86676060748395</c:v>
                </c:pt>
                <c:pt idx="10">
                  <c:v>25.876010781671159</c:v>
                </c:pt>
                <c:pt idx="11">
                  <c:v>26.452745305204324</c:v>
                </c:pt>
                <c:pt idx="12">
                  <c:v>27.972865123703112</c:v>
                </c:pt>
                <c:pt idx="13">
                  <c:v>27.939233817701453</c:v>
                </c:pt>
                <c:pt idx="14">
                  <c:v>28.330206378986865</c:v>
                </c:pt>
                <c:pt idx="15">
                  <c:v>30.431034482758623</c:v>
                </c:pt>
                <c:pt idx="16">
                  <c:v>30.726872246696036</c:v>
                </c:pt>
                <c:pt idx="17">
                  <c:v>23.68</c:v>
                </c:pt>
                <c:pt idx="18">
                  <c:v>19.565217391304348</c:v>
                </c:pt>
                <c:pt idx="19">
                  <c:v>61.971830985915489</c:v>
                </c:pt>
                <c:pt idx="20">
                  <c:v>60.350743423560807</c:v>
                </c:pt>
                <c:pt idx="21">
                  <c:v>71.15384615384616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D7-49F2-9528-4AFF8F7FFAF2}"/>
            </c:ext>
          </c:extLst>
        </c:ser>
        <c:ser>
          <c:idx val="1"/>
          <c:order val="1"/>
          <c:tx>
            <c:strRef>
              <c:f>استانی!$BH$1</c:f>
              <c:strCache>
                <c:ptCount val="1"/>
                <c:pt idx="0">
                  <c:v>تا 6 مهر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استانی!$S$2:$S$23</c:f>
              <c:strCache>
                <c:ptCount val="22"/>
                <c:pt idx="0">
                  <c:v>مراکز تفریحی (شهربازی و ...) ها</c:v>
                </c:pt>
                <c:pt idx="1">
                  <c:v> استخرهای شنا و مراکز تفریحی آبی</c:v>
                </c:pt>
                <c:pt idx="2">
                  <c:v> مراکز ورزشی</c:v>
                </c:pt>
                <c:pt idx="3">
                  <c:v> نانوایی ها</c:v>
                </c:pt>
                <c:pt idx="4">
                  <c:v> پاساژها</c:v>
                </c:pt>
                <c:pt idx="5">
                  <c:v> پایانه های مسافربری درون شهری(مترو، تاکسی و اتوبوس)</c:v>
                </c:pt>
                <c:pt idx="6">
                  <c:v> استادیوم</c:v>
                </c:pt>
                <c:pt idx="7">
                  <c:v>میانگین</c:v>
                </c:pt>
                <c:pt idx="8">
                  <c:v>پایانه مسافر بری برون شهری(زمینی، ریلی و دریایی)</c:v>
                </c:pt>
                <c:pt idx="9">
                  <c:v> رستوران ها</c:v>
                </c:pt>
                <c:pt idx="10">
                  <c:v> تالارهای پذیرایی</c:v>
                </c:pt>
                <c:pt idx="11">
                  <c:v> کارگاه ها و صنایع کوچک (زیر 25 نفر)</c:v>
                </c:pt>
                <c:pt idx="12">
                  <c:v> بانک ها</c:v>
                </c:pt>
                <c:pt idx="13">
                  <c:v> پیشخوان و پلیس+10</c:v>
                </c:pt>
                <c:pt idx="14">
                  <c:v> فروشگاه های زنجیره ای</c:v>
                </c:pt>
                <c:pt idx="15">
                  <c:v> مهدکودک</c:v>
                </c:pt>
                <c:pt idx="16">
                  <c:v>ادارات و سازمان ها </c:v>
                </c:pt>
                <c:pt idx="17">
                  <c:v> هتل ها و مراکز اقامتی</c:v>
                </c:pt>
                <c:pt idx="18">
                  <c:v> سالن سینما و تئاتر</c:v>
                </c:pt>
                <c:pt idx="19">
                  <c:v> دانشگاه</c:v>
                </c:pt>
                <c:pt idx="20">
                  <c:v> مدارس</c:v>
                </c:pt>
                <c:pt idx="21">
                  <c:v>فرودگاه ها</c:v>
                </c:pt>
              </c:strCache>
            </c:strRef>
          </c:cat>
          <c:val>
            <c:numRef>
              <c:f>استانی!$BH$2:$BH$23</c:f>
              <c:numCache>
                <c:formatCode>0.00</c:formatCode>
                <c:ptCount val="22"/>
                <c:pt idx="0">
                  <c:v>17.013888888888889</c:v>
                </c:pt>
                <c:pt idx="1">
                  <c:v>17.336152219873149</c:v>
                </c:pt>
                <c:pt idx="2">
                  <c:v>17.832167832167833</c:v>
                </c:pt>
                <c:pt idx="3">
                  <c:v>20.676757132915796</c:v>
                </c:pt>
                <c:pt idx="4">
                  <c:v>20.714285714285715</c:v>
                </c:pt>
                <c:pt idx="5">
                  <c:v>20.762711864406779</c:v>
                </c:pt>
                <c:pt idx="6">
                  <c:v>21.212121212121211</c:v>
                </c:pt>
                <c:pt idx="7">
                  <c:v>21.355527926807845</c:v>
                </c:pt>
                <c:pt idx="8">
                  <c:v>22.393162393162395</c:v>
                </c:pt>
                <c:pt idx="9">
                  <c:v>22.810721498072333</c:v>
                </c:pt>
                <c:pt idx="10">
                  <c:v>23.646209386281587</c:v>
                </c:pt>
                <c:pt idx="11">
                  <c:v>24.628171478565182</c:v>
                </c:pt>
                <c:pt idx="12">
                  <c:v>25.549692172383466</c:v>
                </c:pt>
                <c:pt idx="13">
                  <c:v>25.552282768777612</c:v>
                </c:pt>
                <c:pt idx="14">
                  <c:v>26.793248945147681</c:v>
                </c:pt>
                <c:pt idx="15">
                  <c:v>26.818950930626055</c:v>
                </c:pt>
                <c:pt idx="16">
                  <c:v>28.707085463842219</c:v>
                </c:pt>
                <c:pt idx="17">
                  <c:v>29.590288315629742</c:v>
                </c:pt>
                <c:pt idx="18">
                  <c:v>33.333333333333329</c:v>
                </c:pt>
                <c:pt idx="19">
                  <c:v>53.333333333333336</c:v>
                </c:pt>
                <c:pt idx="20">
                  <c:v>61.330561330561331</c:v>
                </c:pt>
                <c:pt idx="21">
                  <c:v>67.142857142857139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5C-4F79-BFEA-E1740E4D4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7474056"/>
        <c:axId val="197474448"/>
        <c:axId val="0"/>
      </c:bar3DChart>
      <c:catAx>
        <c:axId val="197474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cs typeface="B Nazanin" panose="00000400000000000000" pitchFamily="2" charset="-78"/>
              </a:defRPr>
            </a:pPr>
            <a:endParaRPr lang="en-US"/>
          </a:p>
        </c:txPr>
        <c:crossAx val="197474448"/>
        <c:crosses val="autoZero"/>
        <c:auto val="1"/>
        <c:lblAlgn val="ctr"/>
        <c:lblOffset val="100"/>
        <c:noMultiLvlLbl val="0"/>
      </c:catAx>
      <c:valAx>
        <c:axId val="197474448"/>
        <c:scaling>
          <c:orientation val="minMax"/>
          <c:max val="100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97474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68874971470598"/>
          <c:y val="0.61442228005074662"/>
          <c:w val="0.11766210891113277"/>
          <c:h val="0.12759243302691914"/>
        </c:manualLayout>
      </c:layout>
      <c:overlay val="0"/>
      <c:txPr>
        <a:bodyPr/>
        <a:lstStyle/>
        <a:p>
          <a:pPr>
            <a:defRPr sz="1200" b="1">
              <a:cs typeface="B Nazanin" panose="00000400000000000000" pitchFamily="2" charset="-78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0.07167</cdr:x>
      <cdr:y>0.89048</cdr:y>
    </cdr:from>
    <cdr:to>
      <cdr:x>0.9238</cdr:x>
      <cdr:y>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814377" y="5711974"/>
          <a:ext cx="9682638" cy="70252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EF6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بهداشت </a:t>
          </a:r>
          <a:r>
            <a:rPr lang="fa-IR" sz="14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فردی شامل جلوگیری </a:t>
          </a:r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از ورود و حضور مراجعین و کارکنان دارای علایم بیماری،ثبت نام در سامانه وزارت بهداشت</a:t>
          </a:r>
          <a:r>
            <a:rPr lang="fa-IR" sz="14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، اخذ </a:t>
          </a:r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و نصب </a:t>
          </a:r>
          <a:r>
            <a:rPr lang="en-US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QR CODE ، </a:t>
          </a:r>
          <a:r>
            <a:rPr lang="fa-IR" sz="1400" b="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امکانات شستشو یا ضدعفونی دست و استفاده از کارتخوان یا روشهای الکترونیکی دیگر پرداخت </a:t>
          </a:r>
          <a:r>
            <a:rPr lang="fa-IR" sz="1400" b="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B Nazanin" panose="00000400000000000000" pitchFamily="2" charset="-78"/>
            </a:rPr>
            <a:t>وجه می باشد.  </a:t>
          </a:r>
          <a:endParaRPr lang="en-US" sz="1400" b="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  <a:cs typeface="B Nazanin" panose="00000400000000000000" pitchFamily="2" charset="-7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C7CE6-5E67-4A8D-BAAF-294BC5D752C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E4CBB-4A47-4F50-8C0D-28A27644D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71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E2FE-91B5-4014-AFE1-CA6E369C67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1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E4CBB-4A47-4F50-8C0D-28A27644D8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9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E4CBB-4A47-4F50-8C0D-28A27644D8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9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8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7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0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0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3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5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DBF2-44CF-4BBD-94B8-F00B79AA328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2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DBF2-44CF-4BBD-94B8-F00B79AA328B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FD499-772B-44A2-A82C-A50E0C15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902" y="2719649"/>
            <a:ext cx="10363200" cy="214710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fa-IR" sz="5300" dirty="0">
                <a:solidFill>
                  <a:schemeClr val="tx1"/>
                </a:solidFill>
                <a:cs typeface="B Titr" panose="00000700000000000000" pitchFamily="2" charset="-78"/>
              </a:rPr>
              <a:t>بسم الله الرحمن الرحیم </a:t>
            </a:r>
            <a: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  <a:t/>
            </a:r>
            <a:br>
              <a:rPr lang="fa-IR" sz="3600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10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81472"/>
              </p:ext>
            </p:extLst>
          </p:nvPr>
        </p:nvGraphicFramePr>
        <p:xfrm>
          <a:off x="443753" y="282133"/>
          <a:ext cx="11201400" cy="593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42806" y="6175169"/>
            <a:ext cx="9682638" cy="599703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فاصله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گذاری شامل خط </a:t>
            </a: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کشی،حفاظ و نظایر آن، رعایت فاصله حداقل یک متر بین: کارکنان  و خدمت گیرندگان و عدم ارائه خدمت توسط خدمت دهنده به ناقضین رعایت فاصله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گذاری</a:t>
            </a:r>
            <a:r>
              <a:rPr lang="fa-IR" sz="14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4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می باشد. 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4" y="208451"/>
            <a:ext cx="1763224" cy="1599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11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47983"/>
              </p:ext>
            </p:extLst>
          </p:nvPr>
        </p:nvGraphicFramePr>
        <p:xfrm>
          <a:off x="128954" y="128954"/>
          <a:ext cx="11637221" cy="6283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235193"/>
            <a:ext cx="1207477" cy="1196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2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12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41800"/>
              </p:ext>
            </p:extLst>
          </p:nvPr>
        </p:nvGraphicFramePr>
        <p:xfrm>
          <a:off x="403368" y="306976"/>
          <a:ext cx="11362807" cy="577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-1"/>
            <a:ext cx="1254369" cy="110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3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13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975556"/>
              </p:ext>
            </p:extLst>
          </p:nvPr>
        </p:nvGraphicFramePr>
        <p:xfrm>
          <a:off x="540913" y="306976"/>
          <a:ext cx="11225262" cy="577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5" y="239957"/>
            <a:ext cx="1606062" cy="8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14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33872"/>
              </p:ext>
            </p:extLst>
          </p:nvPr>
        </p:nvGraphicFramePr>
        <p:xfrm>
          <a:off x="403368" y="306976"/>
          <a:ext cx="11362807" cy="577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43"/>
            <a:ext cx="1541054" cy="1397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8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538" y="2569779"/>
            <a:ext cx="10767848" cy="21125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4400" dirty="0" smtClean="0">
                <a:cs typeface="B Titr" panose="00000700000000000000" pitchFamily="2" charset="-78"/>
              </a:rPr>
              <a:t>گزارش عملکرد مرکز سلامت محیط و کار در مراسم اربعین سال 1401</a:t>
            </a:r>
            <a:endParaRPr lang="en-US" sz="4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58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8253" y="1034717"/>
            <a:ext cx="7050505" cy="5558588"/>
          </a:xfrm>
        </p:spPr>
        <p:txBody>
          <a:bodyPr>
            <a:normAutofit/>
          </a:bodyPr>
          <a:lstStyle/>
          <a:p>
            <a:pPr indent="457200" algn="just" rtl="1">
              <a:lnSpc>
                <a:spcPct val="150000"/>
              </a:lnSpc>
            </a:pPr>
            <a:r>
              <a:rPr lang="fa-I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188 </a:t>
            </a:r>
            <a:r>
              <a:rPr lang="fa-IR" sz="28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تیم بهداشت محیط به طور میانگین روزانه و جمعاً  </a:t>
            </a:r>
            <a:r>
              <a:rPr lang="fa-I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3384  </a:t>
            </a:r>
            <a:r>
              <a:rPr lang="fa-IR" sz="28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تیم بهداشت محیط فعال در این ایام نظارت و کنترل پایانه های مرزی </a:t>
            </a:r>
            <a:r>
              <a:rPr lang="fa-IR" sz="2800" b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دانشگاه آبادان </a:t>
            </a:r>
            <a:r>
              <a:rPr lang="fa-IR" sz="28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(مرز شلمچه) – اهواز (مرز چذابه) – ایلام (مرز مهران) – کرمانشاه (مرز خسروی) – زاهدان (مرز میرجاوه) – ایرانشهر (مرز ریمدان) – ارومیه (مرز تمرچین) و کردستان( مرز باشماق)    را بر عهده داشته اند .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16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1859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اقدامات انجام شده در پایانه های مرزی داخل کشور</a:t>
            </a:r>
            <a:endParaRPr lang="en-US" sz="4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1025" name="Picture 1" descr="C:\Users\Daneshdoust\Desktop\1401\مستندات گروه اربعین سال 1401 داخل کشور\کردستان\کردستان 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27" y="1241535"/>
            <a:ext cx="2891221" cy="216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neshdoust\Desktop\1401\مستندات گروه اربعین سال 1401 داخل کشور\کرمانشاه\WhatsApp Image 2022-08-31 at 12.40.0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4" y="3897889"/>
            <a:ext cx="2891221" cy="19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17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274639"/>
            <a:ext cx="10972800" cy="71859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/>
                <a:latin typeface="+mj-lt"/>
                <a:ea typeface="+mj-ea"/>
                <a:cs typeface="B Yagut" pitchFamily="2" charset="-78"/>
              </a:defRPr>
            </a:lvl1pPr>
            <a:extLst/>
          </a:lstStyle>
          <a:p>
            <a:pPr algn="ctr"/>
            <a:endParaRPr lang="en-US" sz="4000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73100" y="252413"/>
            <a:ext cx="10679113" cy="55086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اقدامات انجام شده در پایانه های مرزی داخل کشور</a:t>
            </a:r>
            <a:endParaRPr lang="en-US" sz="4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505448" y="983424"/>
            <a:ext cx="6343652" cy="1202316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00B050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بازدیدهای </a:t>
            </a:r>
            <a:r>
              <a:rPr lang="fa-IR" sz="28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بهداشتی از مراکز اقامتی و محل های اسکان زائرین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05448" y="2443328"/>
            <a:ext cx="6343652" cy="1430845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بازدیدهای بهداشتی انجام شده از مراکز تهیه و توزیع مواد غذایی و موکب ها و ایستگاه های صلواتی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05448" y="4111735"/>
            <a:ext cx="6343653" cy="1054832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FC92F7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7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</a:t>
            </a:r>
            <a:r>
              <a:rPr lang="fa-IR" sz="28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پایش و نظارت </a:t>
            </a:r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انجام شده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90737" y="983424"/>
            <a:ext cx="1921043" cy="1102734"/>
          </a:xfrm>
          <a:prstGeom prst="ellipse">
            <a:avLst/>
          </a:prstGeom>
          <a:solidFill>
            <a:srgbClr val="65FF65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fa-IR" sz="28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5838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B Titr" panose="00000700000000000000" pitchFamily="2" charset="-78"/>
              </a:rPr>
              <a:t> مورد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90737" y="2659895"/>
            <a:ext cx="1921043" cy="106683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fa-IR" sz="28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31843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B Titr" panose="00000700000000000000" pitchFamily="2" charset="-78"/>
              </a:rPr>
              <a:t> مورد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90737" y="4056721"/>
            <a:ext cx="1921043" cy="1109846"/>
          </a:xfrm>
          <a:prstGeom prst="ellipse">
            <a:avLst/>
          </a:prstGeom>
          <a:solidFill>
            <a:srgbClr val="FDC7FA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1100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B Titr" panose="00000700000000000000" pitchFamily="2" charset="-78"/>
              </a:rPr>
              <a:t> </a:t>
            </a: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B Titr" panose="00000700000000000000" pitchFamily="2" charset="-78"/>
              </a:rPr>
              <a:t>مورد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3073" name="Picture 1" descr="C:\Users\Daneshdoust\Desktop\1401\گزارش اقدامات اربعین به اورژانس کشور-12-6-1401\بازدید از مراکز تهیه و عرضه غذا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3" y="3867074"/>
            <a:ext cx="2924673" cy="2286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neshdoust\Desktop\1401\مستندات گروه اربعین سال 1401 داخل کشور\IMG-20220914-WA0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1175743"/>
            <a:ext cx="2924673" cy="23712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31"/>
          <p:cNvSpPr/>
          <p:nvPr/>
        </p:nvSpPr>
        <p:spPr>
          <a:xfrm>
            <a:off x="5505447" y="5409166"/>
            <a:ext cx="6343653" cy="1054832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FF0000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7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آموزش به خادمین موکب ها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090736" y="5354152"/>
            <a:ext cx="1921043" cy="1109846"/>
          </a:xfrm>
          <a:prstGeom prst="ellipse">
            <a:avLst/>
          </a:prstGeom>
          <a:solidFill>
            <a:srgbClr val="FF1515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16470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B Titr" panose="00000700000000000000" pitchFamily="2" charset="-78"/>
              </a:rPr>
              <a:t> </a:t>
            </a: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B Titr" panose="00000700000000000000" pitchFamily="2" charset="-78"/>
              </a:rPr>
              <a:t>مورد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3838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18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274639"/>
            <a:ext cx="10972800" cy="71859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/>
                <a:latin typeface="+mj-lt"/>
                <a:ea typeface="+mj-ea"/>
                <a:cs typeface="B Yagut" pitchFamily="2" charset="-78"/>
              </a:defRPr>
            </a:lvl1pPr>
            <a:extLst/>
          </a:lstStyle>
          <a:p>
            <a:pPr algn="ctr"/>
            <a:endParaRPr lang="en-US" sz="4000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73100" y="252413"/>
            <a:ext cx="10679113" cy="55086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اقدامات انجام شده در پایانه های مرزی داخل کشور</a:t>
            </a:r>
            <a:endParaRPr lang="en-US" sz="4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888387" y="3301620"/>
            <a:ext cx="4808313" cy="914400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FFFF00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نمونه </a:t>
            </a:r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برداری از مواد غذایی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888387" y="4476543"/>
            <a:ext cx="4808312" cy="914400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EB0345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سنجش انجام شده از محیط و مواد غذایی با دستگاه های پرتابل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42021" y="3157242"/>
            <a:ext cx="1734190" cy="1102734"/>
          </a:xfrm>
          <a:prstGeom prst="ellipse">
            <a:avLst/>
          </a:prstGeom>
          <a:solidFill>
            <a:srgbClr val="E9FF65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624</a:t>
            </a:r>
          </a:p>
          <a:p>
            <a:pPr algn="ctr"/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مورد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42021" y="4400328"/>
            <a:ext cx="1734190" cy="1066830"/>
          </a:xfrm>
          <a:prstGeom prst="ellipse">
            <a:avLst/>
          </a:prstGeom>
          <a:solidFill>
            <a:srgbClr val="FC92F7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13662</a:t>
            </a:r>
          </a:p>
          <a:p>
            <a:pPr algn="ctr"/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مورد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780655" y="2100134"/>
            <a:ext cx="4916046" cy="914400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7030A0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مقدار آب کلرینه </a:t>
            </a:r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شده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888388" y="921040"/>
            <a:ext cx="4808312" cy="914400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00B0F0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کلرسنجی </a:t>
            </a:r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انجام شده از منابع آب آشامیدنی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42021" y="2003882"/>
            <a:ext cx="1734190" cy="1010652"/>
          </a:xfrm>
          <a:prstGeom prst="ellipse">
            <a:avLst/>
          </a:prstGeom>
          <a:solidFill>
            <a:srgbClr val="D72DCB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80423</a:t>
            </a:r>
          </a:p>
          <a:p>
            <a:pPr algn="ctr"/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مترمکعب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42021" y="800725"/>
            <a:ext cx="1734190" cy="10667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17190</a:t>
            </a:r>
          </a:p>
          <a:p>
            <a:pPr algn="ctr"/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مورد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4098" name="Picture 2" descr="C:\Users\Daneshdoust\Desktop\1401\مستندات گروه اربعین سال 1401 داخل کشور\IMG-20220916-WA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4" y="1088819"/>
            <a:ext cx="3661360" cy="2197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neshdoust\Desktop\1401\مستندات گروه اربعین سال 1401 داخل کشور\Untit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4" y="3760365"/>
            <a:ext cx="3661360" cy="2089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 29"/>
          <p:cNvSpPr/>
          <p:nvPr/>
        </p:nvSpPr>
        <p:spPr>
          <a:xfrm>
            <a:off x="6588073" y="5657821"/>
            <a:ext cx="5108626" cy="914400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00B050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مقدار مواد غذایی مشکوک معدوم شده 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342022" y="5657821"/>
            <a:ext cx="1734190" cy="1005737"/>
          </a:xfrm>
          <a:prstGeom prst="ellipse">
            <a:avLst/>
          </a:prstGeom>
          <a:solidFill>
            <a:srgbClr val="65FF65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12544</a:t>
            </a:r>
          </a:p>
          <a:p>
            <a:pPr algn="ctr"/>
            <a:r>
              <a:rPr lang="fa-IR" sz="16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کیلوگرم/لیتر</a:t>
            </a:r>
            <a:endParaRPr lang="en-US" sz="16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354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96063" y="1400227"/>
            <a:ext cx="6866023" cy="4904319"/>
          </a:xfrm>
        </p:spPr>
        <p:txBody>
          <a:bodyPr>
            <a:normAutofit/>
          </a:bodyPr>
          <a:lstStyle/>
          <a:p>
            <a:pPr indent="457200" algn="just" rtl="1">
              <a:lnSpc>
                <a:spcPct val="150000"/>
              </a:lnSpc>
            </a:pPr>
            <a:r>
              <a:rPr lang="fa-IR" b="1" dirty="0" smtClean="0">
                <a:cs typeface="B Nazanin" pitchFamily="2" charset="-78"/>
              </a:rPr>
              <a:t>تیم مهندسی </a:t>
            </a:r>
            <a:r>
              <a:rPr lang="fa-IR" b="1" dirty="0">
                <a:cs typeface="B Nazanin" pitchFamily="2" charset="-78"/>
              </a:rPr>
              <a:t>بهداشت محیط در قالب ۲۸ نفر کارشناس </a:t>
            </a:r>
            <a:r>
              <a:rPr lang="fa-IR" b="1">
                <a:cs typeface="B Nazanin" pitchFamily="2" charset="-78"/>
              </a:rPr>
              <a:t>مجرب </a:t>
            </a:r>
            <a:r>
              <a:rPr lang="fa-IR" b="1" smtClean="0">
                <a:cs typeface="B Nazanin" pitchFamily="2" charset="-78"/>
              </a:rPr>
              <a:t>در </a:t>
            </a:r>
            <a:r>
              <a:rPr lang="fa-IR" b="1" dirty="0" smtClean="0">
                <a:cs typeface="B Nazanin" pitchFamily="2" charset="-78"/>
              </a:rPr>
              <a:t>ایام برگزاری مراسم امر نظارت </a:t>
            </a:r>
            <a:r>
              <a:rPr lang="fa-IR" b="1" dirty="0">
                <a:cs typeface="B Nazanin" pitchFamily="2" charset="-78"/>
              </a:rPr>
              <a:t>و کنترل بهداشتی عوامل محیطی و بازدید از موکب ها و ایستگاه های صلواتی و درمانگاه های مستقر در عراق (کربلا، نجف، کاظمین، سامرا و بین راه نجف و کربلا </a:t>
            </a:r>
            <a:r>
              <a:rPr lang="fa-IR" b="1" dirty="0" smtClean="0">
                <a:cs typeface="B Nazanin" pitchFamily="2" charset="-78"/>
              </a:rPr>
              <a:t>) را عهده دار بوده اند.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19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1859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اقدامات انجام شده در کشور عراق</a:t>
            </a:r>
            <a:endParaRPr lang="en-US" sz="4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" y="1299410"/>
            <a:ext cx="3928087" cy="227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9" r="9597"/>
          <a:stretch/>
        </p:blipFill>
        <p:spPr bwMode="auto">
          <a:xfrm>
            <a:off x="368968" y="4018547"/>
            <a:ext cx="3928087" cy="1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2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468845">
            <a:off x="445067" y="4492308"/>
            <a:ext cx="6558086" cy="2587527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طرح مدیریت هوشمند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804" y="1195298"/>
            <a:ext cx="10847016" cy="34317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fa-IR" sz="36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گزارش آخرین وضعیت اجرای پروتکل های بهداشتی </a:t>
            </a:r>
            <a:r>
              <a:rPr lang="fa-IR" sz="36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در کشور</a:t>
            </a:r>
            <a:r>
              <a:rPr lang="fa-IR" sz="36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36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600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در مقابله با ویروس کرونا</a:t>
            </a:r>
            <a:r>
              <a:rPr lang="fa-IR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2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9 مهرماه 1401</a:t>
            </a:r>
            <a:endParaRPr lang="en-US" sz="36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38304" y="4957720"/>
            <a:ext cx="7992094" cy="10450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30" y="162658"/>
            <a:ext cx="1905000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2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20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274639"/>
            <a:ext cx="10972800" cy="71859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/>
                <a:latin typeface="+mj-lt"/>
                <a:ea typeface="+mj-ea"/>
                <a:cs typeface="B Yagut" pitchFamily="2" charset="-78"/>
              </a:defRPr>
            </a:lvl1pPr>
            <a:extLst/>
          </a:lstStyle>
          <a:p>
            <a:pPr algn="ctr"/>
            <a:endParaRPr lang="en-US" sz="4000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73100" y="252413"/>
            <a:ext cx="10679113" cy="55086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اقدامات انجام شده در کشور عراق</a:t>
            </a:r>
            <a:endParaRPr lang="en-US" sz="4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505448" y="983424"/>
            <a:ext cx="6343652" cy="1202316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00B050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بازدیدهای </a:t>
            </a:r>
            <a:r>
              <a:rPr lang="fa-IR" sz="28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بهداشتی از مراکز اقامتی </a:t>
            </a:r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، </a:t>
            </a:r>
            <a:r>
              <a:rPr lang="fa-IR" sz="28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محل های اسکان زائرین </a:t>
            </a:r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، موکب ها ، ایستگاه های صلواتی و درمانگاه ها</a:t>
            </a:r>
            <a:endParaRPr lang="en-US" sz="28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505448" y="2443328"/>
            <a:ext cx="6343652" cy="1430845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تعداد جلسات آموزش نکات بهداشتی برگزار شده</a:t>
            </a:r>
            <a:endParaRPr lang="en-US" sz="28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05448" y="4111735"/>
            <a:ext cx="6343653" cy="1054832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FC92F7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7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آموزش به زائرین </a:t>
            </a:r>
            <a:endParaRPr lang="en-US" sz="28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90737" y="983424"/>
            <a:ext cx="1921042" cy="1202316"/>
          </a:xfrm>
          <a:prstGeom prst="ellipse">
            <a:avLst/>
          </a:prstGeom>
          <a:solidFill>
            <a:srgbClr val="65FF65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1542 مورد</a:t>
            </a:r>
            <a:endParaRPr lang="fa-IR" sz="2800" kern="0" dirty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90737" y="2659895"/>
            <a:ext cx="1921043" cy="1066830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8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1431</a:t>
            </a:r>
          </a:p>
          <a:p>
            <a:pPr algn="ctr"/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مورد</a:t>
            </a:r>
            <a:endParaRPr lang="en-US" sz="28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90737" y="4056721"/>
            <a:ext cx="1921043" cy="1109846"/>
          </a:xfrm>
          <a:prstGeom prst="ellipse">
            <a:avLst/>
          </a:prstGeom>
          <a:solidFill>
            <a:srgbClr val="FDC7FA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12934</a:t>
            </a:r>
          </a:p>
          <a:p>
            <a:pPr algn="ctr"/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</a:t>
            </a:r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مورد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505447" y="5409166"/>
            <a:ext cx="6343653" cy="1054832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FF0000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7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آموزش به خادمین موکب ها </a:t>
            </a:r>
            <a:endParaRPr lang="en-US" sz="28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090736" y="5354152"/>
            <a:ext cx="1921043" cy="1109846"/>
          </a:xfrm>
          <a:prstGeom prst="ellipse">
            <a:avLst/>
          </a:prstGeom>
          <a:solidFill>
            <a:srgbClr val="FF1515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6858</a:t>
            </a:r>
          </a:p>
          <a:p>
            <a:pPr algn="ctr"/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</a:t>
            </a:r>
            <a:r>
              <a:rPr lang="fa-IR" sz="28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مورد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7170" name="Picture 2" descr="C:\Users\Daneshdoust\Desktop\1401\آمار عراق\گزارش تصویری عراق اربعین 1401\WhatsApp Unknown 2022-09-12 at 09.53.58\WhatsApp Image 2022-09-12 at 05.00.5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3076"/>
            <a:ext cx="3104147" cy="27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aneshdoust\Desktop\1401\آمار عراق\گزارش تصویری عراق اربعین 1401\IMG-20220907-WA0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74173"/>
            <a:ext cx="3104147" cy="186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27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21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274639"/>
            <a:ext cx="10972800" cy="71859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/>
                <a:latin typeface="+mj-lt"/>
                <a:ea typeface="+mj-ea"/>
                <a:cs typeface="B Yagut" pitchFamily="2" charset="-78"/>
              </a:defRPr>
            </a:lvl1pPr>
            <a:extLst/>
          </a:lstStyle>
          <a:p>
            <a:pPr algn="ctr"/>
            <a:endParaRPr lang="en-US" sz="4000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73100" y="252413"/>
            <a:ext cx="10679113" cy="55086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 smtClean="0">
                <a:solidFill>
                  <a:srgbClr val="C00000"/>
                </a:solidFill>
                <a:cs typeface="B Titr" panose="00000700000000000000" pitchFamily="2" charset="-78"/>
              </a:rPr>
              <a:t>اقدامات انجام شده در کشور عراق</a:t>
            </a:r>
            <a:endParaRPr lang="en-US" sz="4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888387" y="3710691"/>
            <a:ext cx="4808313" cy="914400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FFFF00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سنجش دمای مواد غذایی با دستگاه های پرتابل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888387" y="5078118"/>
            <a:ext cx="4808312" cy="914400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EB0345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سنجش </a:t>
            </a:r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روغن </a:t>
            </a:r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با دستگاه های پرتابل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42021" y="3566313"/>
            <a:ext cx="1734190" cy="1102734"/>
          </a:xfrm>
          <a:prstGeom prst="ellipse">
            <a:avLst/>
          </a:prstGeom>
          <a:solidFill>
            <a:srgbClr val="E9FF65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803</a:t>
            </a:r>
          </a:p>
          <a:p>
            <a:pPr algn="ctr"/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مورد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42021" y="5001903"/>
            <a:ext cx="1734190" cy="1066830"/>
          </a:xfrm>
          <a:prstGeom prst="ellipse">
            <a:avLst/>
          </a:prstGeom>
          <a:solidFill>
            <a:srgbClr val="FC92F7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122</a:t>
            </a:r>
          </a:p>
          <a:p>
            <a:pPr algn="ctr"/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مورد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780655" y="2340764"/>
            <a:ext cx="4916046" cy="914400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7030A0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مقدارآب </a:t>
            </a:r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کلرینه </a:t>
            </a:r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شده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888388" y="1065418"/>
            <a:ext cx="4808312" cy="914400"/>
          </a:xfrm>
          <a:custGeom>
            <a:avLst/>
            <a:gdLst>
              <a:gd name="connsiteX0" fmla="*/ 0 w 3102494"/>
              <a:gd name="connsiteY0" fmla="*/ 0 h 985977"/>
              <a:gd name="connsiteX1" fmla="*/ 2609506 w 3102494"/>
              <a:gd name="connsiteY1" fmla="*/ 0 h 985977"/>
              <a:gd name="connsiteX2" fmla="*/ 3102494 w 3102494"/>
              <a:gd name="connsiteY2" fmla="*/ 492989 h 985977"/>
              <a:gd name="connsiteX3" fmla="*/ 2609506 w 3102494"/>
              <a:gd name="connsiteY3" fmla="*/ 985977 h 985977"/>
              <a:gd name="connsiteX4" fmla="*/ 0 w 3102494"/>
              <a:gd name="connsiteY4" fmla="*/ 985977 h 985977"/>
              <a:gd name="connsiteX5" fmla="*/ 0 w 3102494"/>
              <a:gd name="connsiteY5" fmla="*/ 0 h 98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494" h="985977">
                <a:moveTo>
                  <a:pt x="3102494" y="985976"/>
                </a:moveTo>
                <a:lnTo>
                  <a:pt x="492988" y="985976"/>
                </a:lnTo>
                <a:lnTo>
                  <a:pt x="0" y="492988"/>
                </a:lnTo>
                <a:lnTo>
                  <a:pt x="492988" y="1"/>
                </a:lnTo>
                <a:lnTo>
                  <a:pt x="3102494" y="1"/>
                </a:lnTo>
                <a:lnTo>
                  <a:pt x="3102494" y="985976"/>
                </a:lnTo>
                <a:close/>
              </a:path>
            </a:pathLst>
          </a:custGeom>
          <a:solidFill>
            <a:srgbClr val="00B0F0"/>
          </a:solidFill>
          <a:ln w="285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81282" tIns="106681" rIns="199136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کلرسنجی </a:t>
            </a:r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انجام شده از منابع آب آشامیدنی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42021" y="2244512"/>
            <a:ext cx="1734190" cy="1010652"/>
          </a:xfrm>
          <a:prstGeom prst="ellipse">
            <a:avLst/>
          </a:prstGeom>
          <a:solidFill>
            <a:srgbClr val="D72DCB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5926</a:t>
            </a:r>
          </a:p>
          <a:p>
            <a:pPr algn="ctr"/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 مترمکعب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42021" y="945103"/>
            <a:ext cx="1734190" cy="10667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a-IR" sz="2400" kern="0" dirty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2379</a:t>
            </a:r>
          </a:p>
          <a:p>
            <a:pPr algn="ctr"/>
            <a:r>
              <a:rPr lang="fa-IR" sz="2400" kern="0" dirty="0" smtClean="0">
                <a:solidFill>
                  <a:prstClr val="black"/>
                </a:solidFill>
                <a:latin typeface="Calibri"/>
                <a:cs typeface="B Titr" panose="00000700000000000000" pitchFamily="2" charset="-78"/>
              </a:rPr>
              <a:t>مورد</a:t>
            </a:r>
            <a:endParaRPr lang="en-US" sz="2400" kern="0" dirty="0" smtClean="0">
              <a:solidFill>
                <a:prstClr val="black"/>
              </a:solidFill>
              <a:latin typeface="Calibri"/>
              <a:cs typeface="B Titr" panose="00000700000000000000" pitchFamily="2" charset="-78"/>
            </a:endParaRPr>
          </a:p>
        </p:txBody>
      </p:sp>
      <p:pic>
        <p:nvPicPr>
          <p:cNvPr id="8194" name="Picture 2" descr="C:\Users\Daneshdoust\Desktop\1401\آمار عراق\گزارش تصویری عراق اربعین 1401\WhatsApp Image 2022-09-09 at 03.30.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7" y="2664822"/>
            <a:ext cx="3096302" cy="146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aneshdoust\Desktop\1401\آمار عراق\گزارش تصویری عراق اربعین 1401\WhatsApp Unknown 2022-09-10 at 09.09.23\WhatsApp Image 2022-09-10 at 03.03.5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87" y="957587"/>
            <a:ext cx="1548151" cy="15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aneshdoust\Desktop\1401\آمار عراق\گزارش تصویری عراق اربعین 1401\WhatsApp Unknown 2022-09-10 at 10.28.54\WhatsApp Image 2022-09-09 at 08.35.5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5" y="957588"/>
            <a:ext cx="1548151" cy="15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Daneshdoust\Desktop\1401\آمار عراق\گزارش تصویری عراق اربعین 1401\WhatsApp Unknown 2022-09-10 at 09.09.23\WhatsApp Image 2022-09-10 at 03.04.3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5" y="4332651"/>
            <a:ext cx="3096303" cy="16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97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1873" y="3102993"/>
            <a:ext cx="10972800" cy="298650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a-IR" sz="5400" dirty="0" smtClean="0">
                <a:solidFill>
                  <a:srgbClr val="00B050"/>
                </a:solidFill>
                <a:cs typeface="B Titr" panose="00000700000000000000" pitchFamily="2" charset="-78"/>
              </a:rPr>
              <a:t>با تشکر از توجه شما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22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0676" y="1817077"/>
            <a:ext cx="10398369" cy="1830962"/>
            <a:chOff x="422032" y="881059"/>
            <a:chExt cx="7397260" cy="1275986"/>
          </a:xfrm>
        </p:grpSpPr>
        <p:sp>
          <p:nvSpPr>
            <p:cNvPr id="2" name="Chevron 1"/>
            <p:cNvSpPr/>
            <p:nvPr/>
          </p:nvSpPr>
          <p:spPr>
            <a:xfrm>
              <a:off x="422032" y="881059"/>
              <a:ext cx="5099537" cy="1275986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ar-SA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تعداد </a:t>
              </a:r>
              <a:r>
                <a:rPr lang="fa-IR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کل</a:t>
              </a:r>
              <a:r>
                <a:rPr lang="ar-SA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مراکز تهیه، توزیع و عرضه و فروش مواد غذایی</a:t>
              </a:r>
              <a:r>
                <a:rPr lang="fa-IR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، </a:t>
              </a:r>
              <a:r>
                <a:rPr lang="ar-SA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اماکن عمومی</a:t>
              </a:r>
              <a:r>
                <a:rPr lang="fa-IR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و واحدهای کارگاهی تحت پوشش</a:t>
              </a:r>
              <a:endPara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  <a:p>
              <a:pPr algn="ctr"/>
              <a:endPara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16-Point Star 5"/>
            <p:cNvSpPr/>
            <p:nvPr/>
          </p:nvSpPr>
          <p:spPr>
            <a:xfrm>
              <a:off x="5521569" y="910917"/>
              <a:ext cx="2297723" cy="1216270"/>
            </a:xfrm>
            <a:prstGeom prst="star16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3577807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0677" y="4151434"/>
            <a:ext cx="10527323" cy="1874228"/>
            <a:chOff x="140677" y="4151434"/>
            <a:chExt cx="7420707" cy="121627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Chevron 3"/>
            <p:cNvSpPr/>
            <p:nvPr/>
          </p:nvSpPr>
          <p:spPr>
            <a:xfrm>
              <a:off x="140677" y="4185137"/>
              <a:ext cx="5122984" cy="1172309"/>
            </a:xfrm>
            <a:prstGeom prst="chevron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ar-SA" sz="2800" b="1" dirty="0">
                  <a:solidFill>
                    <a:schemeClr val="accent2">
                      <a:lumMod val="50000"/>
                    </a:schemeClr>
                  </a:solidFill>
                  <a:cs typeface="B Nazanin" panose="00000400000000000000" pitchFamily="2" charset="-78"/>
                </a:rPr>
                <a:t>تعداد موارد بازرسی شده</a:t>
              </a:r>
              <a:endParaRPr lang="fa-IR" sz="2800" b="1" dirty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endParaRPr>
            </a:p>
            <a:p>
              <a:pPr algn="ctr"/>
              <a:endParaRPr lang="en-US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7" name="16-Point Star 6"/>
            <p:cNvSpPr/>
            <p:nvPr/>
          </p:nvSpPr>
          <p:spPr>
            <a:xfrm>
              <a:off x="5263661" y="4151434"/>
              <a:ext cx="2297723" cy="1216270"/>
            </a:xfrm>
            <a:prstGeom prst="star16">
              <a:avLst/>
            </a:prstGeom>
            <a:grp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147994</a:t>
              </a:r>
              <a:endParaRPr lang="fa-IR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68922" y="518902"/>
            <a:ext cx="11324493" cy="103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آخرین وضعیت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کشوری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نتایج اقدامات ناشی از تشدید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بازرسی ها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از تاریخ  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30 شهریور تا 6 مهرماه 1401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25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01519" y="1814226"/>
            <a:ext cx="9244295" cy="1830962"/>
            <a:chOff x="422032" y="881059"/>
            <a:chExt cx="7397260" cy="1275986"/>
          </a:xfrm>
        </p:grpSpPr>
        <p:sp>
          <p:nvSpPr>
            <p:cNvPr id="2" name="Chevron 1"/>
            <p:cNvSpPr/>
            <p:nvPr/>
          </p:nvSpPr>
          <p:spPr>
            <a:xfrm>
              <a:off x="422032" y="881059"/>
              <a:ext cx="5099537" cy="1275986"/>
            </a:xfrm>
            <a:prstGeom prst="chevron">
              <a:avLst/>
            </a:prstGeom>
            <a:solidFill>
              <a:srgbClr val="00B0F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ar-SA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تعداد کل مراکز تهیه، توزیع ، عرضه و فروش مواد غذایی، اماکن عمومی و واحدهای کارگاهی اخطار و معرفی شده به مراجع قضایی</a:t>
              </a:r>
            </a:p>
            <a:p>
              <a:pPr algn="ctr"/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16-Point Star 5"/>
            <p:cNvSpPr/>
            <p:nvPr/>
          </p:nvSpPr>
          <p:spPr>
            <a:xfrm>
              <a:off x="5521569" y="910917"/>
              <a:ext cx="2297723" cy="1216270"/>
            </a:xfrm>
            <a:prstGeom prst="star16">
              <a:avLst/>
            </a:prstGeom>
            <a:solidFill>
              <a:srgbClr val="00B0F0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28170</a:t>
              </a:r>
              <a:endParaRPr lang="fa-I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01520" y="4203369"/>
            <a:ext cx="9267742" cy="1874228"/>
            <a:chOff x="140677" y="4151434"/>
            <a:chExt cx="7420707" cy="121627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" name="Chevron 3"/>
            <p:cNvSpPr/>
            <p:nvPr/>
          </p:nvSpPr>
          <p:spPr>
            <a:xfrm>
              <a:off x="140677" y="4185137"/>
              <a:ext cx="5122984" cy="1172309"/>
            </a:xfrm>
            <a:prstGeom prst="chevron">
              <a:avLst/>
            </a:prstGeom>
            <a:solidFill>
              <a:srgbClr val="7030A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ar-SA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Nazanin" panose="00000400000000000000" pitchFamily="2" charset="-78"/>
                </a:rPr>
                <a:t>تعداد موارد پلمپ شده</a:t>
              </a:r>
            </a:p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7" name="16-Point Star 6"/>
            <p:cNvSpPr/>
            <p:nvPr/>
          </p:nvSpPr>
          <p:spPr>
            <a:xfrm>
              <a:off x="5263661" y="4151434"/>
              <a:ext cx="2297723" cy="1216270"/>
            </a:xfrm>
            <a:prstGeom prst="star16">
              <a:avLst/>
            </a:prstGeom>
            <a:solidFill>
              <a:srgbClr val="7030A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Nazanin" panose="00000400000000000000" pitchFamily="2" charset="-78"/>
                </a:rPr>
                <a:t>488</a:t>
              </a:r>
              <a:endPara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68922" y="518902"/>
            <a:ext cx="11324493" cy="103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آخرین وضعیت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کشوری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نتایج اقدامات ناشی از تشدید 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بازرسی ها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از تاریخ  </a:t>
            </a:r>
            <a:r>
              <a:rPr lang="fa-IR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30 شهریور تا 6 مهرماه </a:t>
            </a:r>
            <a:r>
              <a:rPr lang="fa-IR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1401</a:t>
            </a:r>
          </a:p>
        </p:txBody>
      </p:sp>
      <p:sp>
        <p:nvSpPr>
          <p:cNvPr id="13" name="Rounded Rectangle 12"/>
          <p:cNvSpPr/>
          <p:nvPr/>
        </p:nvSpPr>
        <p:spPr>
          <a:xfrm rot="19530251">
            <a:off x="246389" y="1742181"/>
            <a:ext cx="2396642" cy="950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anose="00000400000000000000" pitchFamily="2" charset="-78"/>
              </a:rPr>
              <a:t>اخطار و </a:t>
            </a:r>
            <a:r>
              <a:rPr lang="fa-IR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Nazanin" panose="00000400000000000000" pitchFamily="2" charset="-78"/>
              </a:rPr>
              <a:t>پلمپ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57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0971" y="216211"/>
            <a:ext cx="10972800" cy="7456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روند درصد </a:t>
            </a:r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رعایت </a:t>
            </a:r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دستورالعمل های بهداشتی</a:t>
            </a:r>
            <a:r>
              <a:rPr lang="fa-IR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</a:t>
            </a:r>
            <a:r>
              <a:rPr lang="fa-I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کشور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52714"/>
              </p:ext>
            </p:extLst>
          </p:nvPr>
        </p:nvGraphicFramePr>
        <p:xfrm>
          <a:off x="0" y="1179263"/>
          <a:ext cx="12192000" cy="487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258784" y="5820430"/>
            <a:ext cx="9853716" cy="6293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دستورعمل های بهداشتی شامل رعایت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بهداشت فردی</a:t>
            </a: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، استفاده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از ماسک</a:t>
            </a: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، رعایت </a:t>
            </a:r>
            <a:r>
              <a:rPr lang="fa-IR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فاصله گذاری اجتماعی و رعایت تهویه </a:t>
            </a: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مناسب می باشند.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2010293" y="2595301"/>
            <a:ext cx="181707" cy="7385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08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04" y="1971674"/>
            <a:ext cx="10248405" cy="3728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938" y="66128"/>
            <a:ext cx="1649653" cy="164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605551"/>
              </p:ext>
            </p:extLst>
          </p:nvPr>
        </p:nvGraphicFramePr>
        <p:xfrm>
          <a:off x="1731181" y="2391446"/>
          <a:ext cx="9459952" cy="257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1365" y="187206"/>
            <a:ext cx="7140761" cy="1143000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مقایسه </a:t>
            </a:r>
            <a:r>
              <a:rPr lang="fa-I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روند </a:t>
            </a:r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رعایت </a:t>
            </a:r>
            <a:r>
              <a:rPr lang="fa-IR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پروتکل های بهداشتی </a:t>
            </a:r>
            <a:r>
              <a:rPr lang="fa-I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 </a:t>
            </a:r>
            <a:r>
              <a:rPr lang="fa-I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روند </a:t>
            </a:r>
            <a:r>
              <a:rPr lang="fa-IR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تعداد </a:t>
            </a:r>
            <a:r>
              <a:rPr lang="fa-IR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موارد ابتلا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به بیماری کرونا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64467" y="6144102"/>
            <a:ext cx="284397" cy="6846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-27474"/>
            <a:ext cx="2825262" cy="1836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437174" y="5846937"/>
            <a:ext cx="1714952" cy="5933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protocols</a:t>
            </a:r>
            <a:endParaRPr lang="en-US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926" y="5974548"/>
            <a:ext cx="2192462" cy="40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621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7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110720"/>
              </p:ext>
            </p:extLst>
          </p:nvPr>
        </p:nvGraphicFramePr>
        <p:xfrm>
          <a:off x="551285" y="263972"/>
          <a:ext cx="11362807" cy="64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7" y="200024"/>
            <a:ext cx="2033474" cy="2015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8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80688"/>
              </p:ext>
            </p:extLst>
          </p:nvPr>
        </p:nvGraphicFramePr>
        <p:xfrm>
          <a:off x="403368" y="255239"/>
          <a:ext cx="11362807" cy="614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230931" y="6370787"/>
            <a:ext cx="9682638" cy="351263"/>
          </a:xfrm>
          <a:prstGeom prst="roundRect">
            <a:avLst/>
          </a:prstGeom>
          <a:solidFill>
            <a:srgbClr val="FEF6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a-IR" sz="1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تهویه مناسب شامل تهویه طبیعی، تهویه مکانیکی و تهویه مطبوع می باشد.  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0"/>
            <a:ext cx="21526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445F-1F25-4D3A-AA3F-E9667EDB3D54}" type="slidenum">
              <a:rPr lang="fa-IR" smtClean="0">
                <a:solidFill>
                  <a:prstClr val="black"/>
                </a:solidFill>
              </a:rPr>
              <a:pPr/>
              <a:t>9</a:t>
            </a:fld>
            <a:endParaRPr lang="fa-IR">
              <a:solidFill>
                <a:prstClr val="black"/>
              </a:solidFill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01863"/>
              </p:ext>
            </p:extLst>
          </p:nvPr>
        </p:nvGraphicFramePr>
        <p:xfrm>
          <a:off x="564776" y="282133"/>
          <a:ext cx="11174506" cy="607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" y="239957"/>
            <a:ext cx="2368061" cy="127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9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804</Words>
  <Application>Microsoft Office PowerPoint</Application>
  <PresentationFormat>Widescreen</PresentationFormat>
  <Paragraphs>108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 Nazanin</vt:lpstr>
      <vt:lpstr>B Titr</vt:lpstr>
      <vt:lpstr>Calibri</vt:lpstr>
      <vt:lpstr>Calibri Light</vt:lpstr>
      <vt:lpstr>Tahoma</vt:lpstr>
      <vt:lpstr>Times New Roman</vt:lpstr>
      <vt:lpstr>Office Theme</vt:lpstr>
      <vt:lpstr>بسم الله الرحمن الرحیم  </vt:lpstr>
      <vt:lpstr>گزارش آخرین وضعیت اجرای پروتکل های بهداشتی در کشور در مقابله با ویروس کرونا 9 مهرماه 1401</vt:lpstr>
      <vt:lpstr>PowerPoint Presentation</vt:lpstr>
      <vt:lpstr>PowerPoint Presentation</vt:lpstr>
      <vt:lpstr>روند درصد رعایت دستورالعمل های بهداشتی در کشور</vt:lpstr>
      <vt:lpstr>مقایسه روند رعایت پروتکل های بهداشتی با روند تعداد موارد ابتلا به بیماری کرونا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گزارش عملکرد مرکز سلامت محیط و کار در مراسم اربعین سال 1401</vt:lpstr>
      <vt:lpstr>اقدامات انجام شده در پایانه های مرزی داخل کشور</vt:lpstr>
      <vt:lpstr>اقدامات انجام شده در پایانه های مرزی داخل کشور</vt:lpstr>
      <vt:lpstr>اقدامات انجام شده در پایانه های مرزی داخل کشور</vt:lpstr>
      <vt:lpstr>اقدامات انجام شده در کشور عراق</vt:lpstr>
      <vt:lpstr>اقدامات انجام شده در کشور عراق</vt:lpstr>
      <vt:lpstr>اقدامات انجام شده در کشور عراق</vt:lpstr>
      <vt:lpstr>PowerPoint Presentation</vt:lpstr>
    </vt:vector>
  </TitlesOfParts>
  <Company>Health.gov.ir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فرهادي مهندس محسن</dc:creator>
  <cp:lastModifiedBy>Amirzad Pakzadeh</cp:lastModifiedBy>
  <cp:revision>967</cp:revision>
  <dcterms:created xsi:type="dcterms:W3CDTF">2021-11-17T08:04:36Z</dcterms:created>
  <dcterms:modified xsi:type="dcterms:W3CDTF">2022-09-29T08:01:48Z</dcterms:modified>
</cp:coreProperties>
</file>